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0275213" cy="42811700"/>
  <p:notesSz cx="6858000" cy="9144000"/>
  <p:defaultTextStyle>
    <a:defPPr>
      <a:defRPr lang="en-US"/>
    </a:defPPr>
    <a:lvl1pPr marL="0" algn="l" defTabSz="2087779" rtl="0" eaLnBrk="1" latinLnBrk="0" hangingPunct="1">
      <a:defRPr sz="8100" kern="1200">
        <a:solidFill>
          <a:schemeClr val="tx1"/>
        </a:solidFill>
        <a:latin typeface="+mn-lt"/>
        <a:ea typeface="+mn-ea"/>
        <a:cs typeface="+mn-cs"/>
      </a:defRPr>
    </a:lvl1pPr>
    <a:lvl2pPr marL="2087779" algn="l" defTabSz="2087779" rtl="0" eaLnBrk="1" latinLnBrk="0" hangingPunct="1">
      <a:defRPr sz="8100" kern="1200">
        <a:solidFill>
          <a:schemeClr val="tx1"/>
        </a:solidFill>
        <a:latin typeface="+mn-lt"/>
        <a:ea typeface="+mn-ea"/>
        <a:cs typeface="+mn-cs"/>
      </a:defRPr>
    </a:lvl2pPr>
    <a:lvl3pPr marL="4175560" algn="l" defTabSz="2087779" rtl="0" eaLnBrk="1" latinLnBrk="0" hangingPunct="1">
      <a:defRPr sz="8100" kern="1200">
        <a:solidFill>
          <a:schemeClr val="tx1"/>
        </a:solidFill>
        <a:latin typeface="+mn-lt"/>
        <a:ea typeface="+mn-ea"/>
        <a:cs typeface="+mn-cs"/>
      </a:defRPr>
    </a:lvl3pPr>
    <a:lvl4pPr marL="6263340" algn="l" defTabSz="2087779" rtl="0" eaLnBrk="1" latinLnBrk="0" hangingPunct="1">
      <a:defRPr sz="8100" kern="1200">
        <a:solidFill>
          <a:schemeClr val="tx1"/>
        </a:solidFill>
        <a:latin typeface="+mn-lt"/>
        <a:ea typeface="+mn-ea"/>
        <a:cs typeface="+mn-cs"/>
      </a:defRPr>
    </a:lvl4pPr>
    <a:lvl5pPr marL="8351121" algn="l" defTabSz="2087779" rtl="0" eaLnBrk="1" latinLnBrk="0" hangingPunct="1">
      <a:defRPr sz="8100" kern="1200">
        <a:solidFill>
          <a:schemeClr val="tx1"/>
        </a:solidFill>
        <a:latin typeface="+mn-lt"/>
        <a:ea typeface="+mn-ea"/>
        <a:cs typeface="+mn-cs"/>
      </a:defRPr>
    </a:lvl5pPr>
    <a:lvl6pPr marL="10438900" algn="l" defTabSz="2087779" rtl="0" eaLnBrk="1" latinLnBrk="0" hangingPunct="1">
      <a:defRPr sz="8100" kern="1200">
        <a:solidFill>
          <a:schemeClr val="tx1"/>
        </a:solidFill>
        <a:latin typeface="+mn-lt"/>
        <a:ea typeface="+mn-ea"/>
        <a:cs typeface="+mn-cs"/>
      </a:defRPr>
    </a:lvl6pPr>
    <a:lvl7pPr marL="12526681" algn="l" defTabSz="2087779" rtl="0" eaLnBrk="1" latinLnBrk="0" hangingPunct="1">
      <a:defRPr sz="8100" kern="1200">
        <a:solidFill>
          <a:schemeClr val="tx1"/>
        </a:solidFill>
        <a:latin typeface="+mn-lt"/>
        <a:ea typeface="+mn-ea"/>
        <a:cs typeface="+mn-cs"/>
      </a:defRPr>
    </a:lvl7pPr>
    <a:lvl8pPr marL="14614461" algn="l" defTabSz="2087779" rtl="0" eaLnBrk="1" latinLnBrk="0" hangingPunct="1">
      <a:defRPr sz="8100" kern="1200">
        <a:solidFill>
          <a:schemeClr val="tx1"/>
        </a:solidFill>
        <a:latin typeface="+mn-lt"/>
        <a:ea typeface="+mn-ea"/>
        <a:cs typeface="+mn-cs"/>
      </a:defRPr>
    </a:lvl8pPr>
    <a:lvl9pPr marL="16702242" algn="l" defTabSz="2087779" rtl="0" eaLnBrk="1" latinLnBrk="0" hangingPunct="1">
      <a:defRPr sz="8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9727" autoAdjust="0"/>
  </p:normalViewPr>
  <p:slideViewPr>
    <p:cSldViewPr snapToGrid="0" snapToObjects="1">
      <p:cViewPr>
        <p:scale>
          <a:sx n="45" d="100"/>
          <a:sy n="45" d="100"/>
        </p:scale>
        <p:origin x="-456" y="1768"/>
      </p:cViewPr>
      <p:guideLst>
        <p:guide orient="horz" pos="13484"/>
        <p:guide pos="95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4" y="13299380"/>
            <a:ext cx="25733935" cy="9176767"/>
          </a:xfrm>
        </p:spPr>
        <p:txBody>
          <a:bodyPr/>
          <a:lstStyle/>
          <a:p>
            <a:r>
              <a:rPr lang="x-none" smtClean="0"/>
              <a:t>Click to edit Master title style</a:t>
            </a:r>
            <a:endParaRPr lang="en-US"/>
          </a:p>
        </p:txBody>
      </p:sp>
      <p:sp>
        <p:nvSpPr>
          <p:cNvPr id="3" name="Subtitle 2"/>
          <p:cNvSpPr>
            <a:spLocks noGrp="1"/>
          </p:cNvSpPr>
          <p:nvPr>
            <p:ph type="subTitle" idx="1"/>
          </p:nvPr>
        </p:nvSpPr>
        <p:spPr>
          <a:xfrm>
            <a:off x="4541287" y="24259964"/>
            <a:ext cx="21192648" cy="10940768"/>
          </a:xfrm>
        </p:spPr>
        <p:txBody>
          <a:bodyPr/>
          <a:lstStyle>
            <a:lvl1pPr marL="0" indent="0" algn="ctr">
              <a:buNone/>
              <a:defRPr>
                <a:solidFill>
                  <a:schemeClr val="tx1">
                    <a:tint val="75000"/>
                  </a:schemeClr>
                </a:solidFill>
              </a:defRPr>
            </a:lvl1pPr>
            <a:lvl2pPr marL="2087779" indent="0" algn="ctr">
              <a:buNone/>
              <a:defRPr>
                <a:solidFill>
                  <a:schemeClr val="tx1">
                    <a:tint val="75000"/>
                  </a:schemeClr>
                </a:solidFill>
              </a:defRPr>
            </a:lvl2pPr>
            <a:lvl3pPr marL="4175560" indent="0" algn="ctr">
              <a:buNone/>
              <a:defRPr>
                <a:solidFill>
                  <a:schemeClr val="tx1">
                    <a:tint val="75000"/>
                  </a:schemeClr>
                </a:solidFill>
              </a:defRPr>
            </a:lvl3pPr>
            <a:lvl4pPr marL="6263340" indent="0" algn="ctr">
              <a:buNone/>
              <a:defRPr>
                <a:solidFill>
                  <a:schemeClr val="tx1">
                    <a:tint val="75000"/>
                  </a:schemeClr>
                </a:solidFill>
              </a:defRPr>
            </a:lvl4pPr>
            <a:lvl5pPr marL="8351121" indent="0" algn="ctr">
              <a:buNone/>
              <a:defRPr>
                <a:solidFill>
                  <a:schemeClr val="tx1">
                    <a:tint val="75000"/>
                  </a:schemeClr>
                </a:solidFill>
              </a:defRPr>
            </a:lvl5pPr>
            <a:lvl6pPr marL="10438900" indent="0" algn="ctr">
              <a:buNone/>
              <a:defRPr>
                <a:solidFill>
                  <a:schemeClr val="tx1">
                    <a:tint val="75000"/>
                  </a:schemeClr>
                </a:solidFill>
              </a:defRPr>
            </a:lvl6pPr>
            <a:lvl7pPr marL="12526681" indent="0" algn="ctr">
              <a:buNone/>
              <a:defRPr>
                <a:solidFill>
                  <a:schemeClr val="tx1">
                    <a:tint val="75000"/>
                  </a:schemeClr>
                </a:solidFill>
              </a:defRPr>
            </a:lvl7pPr>
            <a:lvl8pPr marL="14614461" indent="0" algn="ctr">
              <a:buNone/>
              <a:defRPr>
                <a:solidFill>
                  <a:schemeClr val="tx1">
                    <a:tint val="75000"/>
                  </a:schemeClr>
                </a:solidFill>
              </a:defRPr>
            </a:lvl8pPr>
            <a:lvl9pPr marL="16702242"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E37C6AA0-3A44-E640-9FE6-220B75C7EB99}" type="datetimeFigureOut">
              <a:rPr lang="en-US" smtClean="0"/>
              <a:t>05/06/15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1568274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37C6AA0-3A44-E640-9FE6-220B75C7EB99}" type="datetimeFigureOut">
              <a:rPr lang="en-US" smtClean="0"/>
              <a:t>05/06/15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154867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29421" y="11466009"/>
            <a:ext cx="23657767" cy="244304173"/>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5256120" y="11466009"/>
            <a:ext cx="70468714" cy="24430417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37C6AA0-3A44-E640-9FE6-220B75C7EB99}" type="datetimeFigureOut">
              <a:rPr lang="en-US" smtClean="0"/>
              <a:t>05/06/15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3617267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37C6AA0-3A44-E640-9FE6-220B75C7EB99}" type="datetimeFigureOut">
              <a:rPr lang="en-US" smtClean="0"/>
              <a:t>05/06/15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3536298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40" y="27510486"/>
            <a:ext cx="25733935" cy="8502879"/>
          </a:xfrm>
        </p:spPr>
        <p:txBody>
          <a:bodyPr anchor="t"/>
          <a:lstStyle>
            <a:lvl1pPr algn="l">
              <a:defRPr sz="18400" b="1" cap="all"/>
            </a:lvl1pPr>
          </a:lstStyle>
          <a:p>
            <a:r>
              <a:rPr lang="x-none" smtClean="0"/>
              <a:t>Click to edit Master title style</a:t>
            </a:r>
            <a:endParaRPr lang="en-US"/>
          </a:p>
        </p:txBody>
      </p:sp>
      <p:sp>
        <p:nvSpPr>
          <p:cNvPr id="3" name="Text Placeholder 2"/>
          <p:cNvSpPr>
            <a:spLocks noGrp="1"/>
          </p:cNvSpPr>
          <p:nvPr>
            <p:ph type="body" idx="1"/>
          </p:nvPr>
        </p:nvSpPr>
        <p:spPr>
          <a:xfrm>
            <a:off x="2391540" y="18145428"/>
            <a:ext cx="25733935" cy="9365056"/>
          </a:xfrm>
        </p:spPr>
        <p:txBody>
          <a:bodyPr anchor="b"/>
          <a:lstStyle>
            <a:lvl1pPr marL="0" indent="0">
              <a:buNone/>
              <a:defRPr sz="9100">
                <a:solidFill>
                  <a:schemeClr val="tx1">
                    <a:tint val="75000"/>
                  </a:schemeClr>
                </a:solidFill>
              </a:defRPr>
            </a:lvl1pPr>
            <a:lvl2pPr marL="2087779" indent="0">
              <a:buNone/>
              <a:defRPr sz="8100">
                <a:solidFill>
                  <a:schemeClr val="tx1">
                    <a:tint val="75000"/>
                  </a:schemeClr>
                </a:solidFill>
              </a:defRPr>
            </a:lvl2pPr>
            <a:lvl3pPr marL="4175560" indent="0">
              <a:buNone/>
              <a:defRPr sz="7300">
                <a:solidFill>
                  <a:schemeClr val="tx1">
                    <a:tint val="75000"/>
                  </a:schemeClr>
                </a:solidFill>
              </a:defRPr>
            </a:lvl3pPr>
            <a:lvl4pPr marL="6263340" indent="0">
              <a:buNone/>
              <a:defRPr sz="6400">
                <a:solidFill>
                  <a:schemeClr val="tx1">
                    <a:tint val="75000"/>
                  </a:schemeClr>
                </a:solidFill>
              </a:defRPr>
            </a:lvl4pPr>
            <a:lvl5pPr marL="8351121" indent="0">
              <a:buNone/>
              <a:defRPr sz="6400">
                <a:solidFill>
                  <a:schemeClr val="tx1">
                    <a:tint val="75000"/>
                  </a:schemeClr>
                </a:solidFill>
              </a:defRPr>
            </a:lvl5pPr>
            <a:lvl6pPr marL="10438900" indent="0">
              <a:buNone/>
              <a:defRPr sz="6400">
                <a:solidFill>
                  <a:schemeClr val="tx1">
                    <a:tint val="75000"/>
                  </a:schemeClr>
                </a:solidFill>
              </a:defRPr>
            </a:lvl6pPr>
            <a:lvl7pPr marL="12526681" indent="0">
              <a:buNone/>
              <a:defRPr sz="6400">
                <a:solidFill>
                  <a:schemeClr val="tx1">
                    <a:tint val="75000"/>
                  </a:schemeClr>
                </a:solidFill>
              </a:defRPr>
            </a:lvl7pPr>
            <a:lvl8pPr marL="14614461" indent="0">
              <a:buNone/>
              <a:defRPr sz="6400">
                <a:solidFill>
                  <a:schemeClr val="tx1">
                    <a:tint val="75000"/>
                  </a:schemeClr>
                </a:solidFill>
              </a:defRPr>
            </a:lvl8pPr>
            <a:lvl9pPr marL="16702242" indent="0">
              <a:buNone/>
              <a:defRPr sz="6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E37C6AA0-3A44-E640-9FE6-220B75C7EB99}" type="datetimeFigureOut">
              <a:rPr lang="en-US" smtClean="0"/>
              <a:t>05/06/15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2500596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5256115" y="66804094"/>
            <a:ext cx="47063241" cy="188966087"/>
          </a:xfrm>
        </p:spPr>
        <p:txBody>
          <a:bodyPr/>
          <a:lstStyle>
            <a:lvl1pPr>
              <a:defRPr sz="12700"/>
            </a:lvl1pPr>
            <a:lvl2pPr>
              <a:defRPr sz="10800"/>
            </a:lvl2pPr>
            <a:lvl3pPr>
              <a:defRPr sz="9100"/>
            </a:lvl3pPr>
            <a:lvl4pPr>
              <a:defRPr sz="8100"/>
            </a:lvl4pPr>
            <a:lvl5pPr>
              <a:defRPr sz="8100"/>
            </a:lvl5pPr>
            <a:lvl6pPr>
              <a:defRPr sz="8100"/>
            </a:lvl6pPr>
            <a:lvl7pPr>
              <a:defRPr sz="8100"/>
            </a:lvl7pPr>
            <a:lvl8pPr>
              <a:defRPr sz="8100"/>
            </a:lvl8pPr>
            <a:lvl9pPr>
              <a:defRPr sz="81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52823943" y="66804094"/>
            <a:ext cx="47063241" cy="188966087"/>
          </a:xfrm>
        </p:spPr>
        <p:txBody>
          <a:bodyPr/>
          <a:lstStyle>
            <a:lvl1pPr>
              <a:defRPr sz="12700"/>
            </a:lvl1pPr>
            <a:lvl2pPr>
              <a:defRPr sz="10800"/>
            </a:lvl2pPr>
            <a:lvl3pPr>
              <a:defRPr sz="9100"/>
            </a:lvl3pPr>
            <a:lvl4pPr>
              <a:defRPr sz="8100"/>
            </a:lvl4pPr>
            <a:lvl5pPr>
              <a:defRPr sz="8100"/>
            </a:lvl5pPr>
            <a:lvl6pPr>
              <a:defRPr sz="8100"/>
            </a:lvl6pPr>
            <a:lvl7pPr>
              <a:defRPr sz="8100"/>
            </a:lvl7pPr>
            <a:lvl8pPr>
              <a:defRPr sz="8100"/>
            </a:lvl8pPr>
            <a:lvl9pPr>
              <a:defRPr sz="81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E37C6AA0-3A44-E640-9FE6-220B75C7EB99}" type="datetimeFigureOut">
              <a:rPr lang="en-US" smtClean="0"/>
              <a:t>05/06/15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3079648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4" y="1714453"/>
            <a:ext cx="27247695" cy="7135284"/>
          </a:xfr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1513764" y="9583087"/>
            <a:ext cx="13376809" cy="3993774"/>
          </a:xfrm>
        </p:spPr>
        <p:txBody>
          <a:bodyPr anchor="b"/>
          <a:lstStyle>
            <a:lvl1pPr marL="0" indent="0">
              <a:buNone/>
              <a:defRPr sz="10800" b="1"/>
            </a:lvl1pPr>
            <a:lvl2pPr marL="2087779" indent="0">
              <a:buNone/>
              <a:defRPr sz="9100" b="1"/>
            </a:lvl2pPr>
            <a:lvl3pPr marL="4175560" indent="0">
              <a:buNone/>
              <a:defRPr sz="8100" b="1"/>
            </a:lvl3pPr>
            <a:lvl4pPr marL="6263340" indent="0">
              <a:buNone/>
              <a:defRPr sz="7300" b="1"/>
            </a:lvl4pPr>
            <a:lvl5pPr marL="8351121" indent="0">
              <a:buNone/>
              <a:defRPr sz="7300" b="1"/>
            </a:lvl5pPr>
            <a:lvl6pPr marL="10438900" indent="0">
              <a:buNone/>
              <a:defRPr sz="7300" b="1"/>
            </a:lvl6pPr>
            <a:lvl7pPr marL="12526681" indent="0">
              <a:buNone/>
              <a:defRPr sz="7300" b="1"/>
            </a:lvl7pPr>
            <a:lvl8pPr marL="14614461" indent="0">
              <a:buNone/>
              <a:defRPr sz="7300" b="1"/>
            </a:lvl8pPr>
            <a:lvl9pPr marL="16702242" indent="0">
              <a:buNone/>
              <a:defRPr sz="7300" b="1"/>
            </a:lvl9pPr>
          </a:lstStyle>
          <a:p>
            <a:pPr lvl="0"/>
            <a:r>
              <a:rPr lang="x-none" smtClean="0"/>
              <a:t>Click to edit Master text styles</a:t>
            </a:r>
          </a:p>
        </p:txBody>
      </p:sp>
      <p:sp>
        <p:nvSpPr>
          <p:cNvPr id="4" name="Content Placeholder 3"/>
          <p:cNvSpPr>
            <a:spLocks noGrp="1"/>
          </p:cNvSpPr>
          <p:nvPr>
            <p:ph sz="half" idx="2"/>
          </p:nvPr>
        </p:nvSpPr>
        <p:spPr>
          <a:xfrm>
            <a:off x="1513764" y="13576858"/>
            <a:ext cx="13376809" cy="24666281"/>
          </a:xfrm>
        </p:spPr>
        <p:txBody>
          <a:bodyPr/>
          <a:lstStyle>
            <a:lvl1pPr>
              <a:defRPr sz="10800"/>
            </a:lvl1pPr>
            <a:lvl2pPr>
              <a:defRPr sz="9100"/>
            </a:lvl2pPr>
            <a:lvl3pPr>
              <a:defRPr sz="8100"/>
            </a:lvl3pPr>
            <a:lvl4pPr>
              <a:defRPr sz="7300"/>
            </a:lvl4pPr>
            <a:lvl5pPr>
              <a:defRPr sz="7300"/>
            </a:lvl5pPr>
            <a:lvl6pPr>
              <a:defRPr sz="7300"/>
            </a:lvl6pPr>
            <a:lvl7pPr>
              <a:defRPr sz="7300"/>
            </a:lvl7pPr>
            <a:lvl8pPr>
              <a:defRPr sz="7300"/>
            </a:lvl8pPr>
            <a:lvl9pPr>
              <a:defRPr sz="73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15379389" y="9583087"/>
            <a:ext cx="13382070" cy="3993774"/>
          </a:xfrm>
        </p:spPr>
        <p:txBody>
          <a:bodyPr anchor="b"/>
          <a:lstStyle>
            <a:lvl1pPr marL="0" indent="0">
              <a:buNone/>
              <a:defRPr sz="10800" b="1"/>
            </a:lvl1pPr>
            <a:lvl2pPr marL="2087779" indent="0">
              <a:buNone/>
              <a:defRPr sz="9100" b="1"/>
            </a:lvl2pPr>
            <a:lvl3pPr marL="4175560" indent="0">
              <a:buNone/>
              <a:defRPr sz="8100" b="1"/>
            </a:lvl3pPr>
            <a:lvl4pPr marL="6263340" indent="0">
              <a:buNone/>
              <a:defRPr sz="7300" b="1"/>
            </a:lvl4pPr>
            <a:lvl5pPr marL="8351121" indent="0">
              <a:buNone/>
              <a:defRPr sz="7300" b="1"/>
            </a:lvl5pPr>
            <a:lvl6pPr marL="10438900" indent="0">
              <a:buNone/>
              <a:defRPr sz="7300" b="1"/>
            </a:lvl6pPr>
            <a:lvl7pPr marL="12526681" indent="0">
              <a:buNone/>
              <a:defRPr sz="7300" b="1"/>
            </a:lvl7pPr>
            <a:lvl8pPr marL="14614461" indent="0">
              <a:buNone/>
              <a:defRPr sz="7300" b="1"/>
            </a:lvl8pPr>
            <a:lvl9pPr marL="16702242" indent="0">
              <a:buNone/>
              <a:defRPr sz="7300" b="1"/>
            </a:lvl9pPr>
          </a:lstStyle>
          <a:p>
            <a:pPr lvl="0"/>
            <a:r>
              <a:rPr lang="x-none" smtClean="0"/>
              <a:t>Click to edit Master text styles</a:t>
            </a:r>
          </a:p>
        </p:txBody>
      </p:sp>
      <p:sp>
        <p:nvSpPr>
          <p:cNvPr id="6" name="Content Placeholder 5"/>
          <p:cNvSpPr>
            <a:spLocks noGrp="1"/>
          </p:cNvSpPr>
          <p:nvPr>
            <p:ph sz="quarter" idx="4"/>
          </p:nvPr>
        </p:nvSpPr>
        <p:spPr>
          <a:xfrm>
            <a:off x="15379389" y="13576858"/>
            <a:ext cx="13382070" cy="24666281"/>
          </a:xfrm>
        </p:spPr>
        <p:txBody>
          <a:bodyPr/>
          <a:lstStyle>
            <a:lvl1pPr>
              <a:defRPr sz="10800"/>
            </a:lvl1pPr>
            <a:lvl2pPr>
              <a:defRPr sz="9100"/>
            </a:lvl2pPr>
            <a:lvl3pPr>
              <a:defRPr sz="8100"/>
            </a:lvl3pPr>
            <a:lvl4pPr>
              <a:defRPr sz="7300"/>
            </a:lvl4pPr>
            <a:lvl5pPr>
              <a:defRPr sz="7300"/>
            </a:lvl5pPr>
            <a:lvl6pPr>
              <a:defRPr sz="7300"/>
            </a:lvl6pPr>
            <a:lvl7pPr>
              <a:defRPr sz="7300"/>
            </a:lvl7pPr>
            <a:lvl8pPr>
              <a:defRPr sz="7300"/>
            </a:lvl8pPr>
            <a:lvl9pPr>
              <a:defRPr sz="73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E37C6AA0-3A44-E640-9FE6-220B75C7EB99}" type="datetimeFigureOut">
              <a:rPr lang="en-US" smtClean="0"/>
              <a:t>05/06/15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984006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E37C6AA0-3A44-E640-9FE6-220B75C7EB99}" type="datetimeFigureOut">
              <a:rPr lang="en-US" smtClean="0"/>
              <a:t>05/06/15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991784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C6AA0-3A44-E640-9FE6-220B75C7EB99}" type="datetimeFigureOut">
              <a:rPr lang="en-US" smtClean="0"/>
              <a:t>05/06/15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282598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0" y="1704540"/>
            <a:ext cx="9960341" cy="7254204"/>
          </a:xfrm>
        </p:spPr>
        <p:txBody>
          <a:bodyPr anchor="b"/>
          <a:lstStyle>
            <a:lvl1pPr algn="l">
              <a:defRPr sz="9100" b="1"/>
            </a:lvl1pPr>
          </a:lstStyle>
          <a:p>
            <a:r>
              <a:rPr lang="x-none" smtClean="0"/>
              <a:t>Click to edit Master title style</a:t>
            </a:r>
            <a:endParaRPr lang="en-US"/>
          </a:p>
        </p:txBody>
      </p:sp>
      <p:sp>
        <p:nvSpPr>
          <p:cNvPr id="3" name="Content Placeholder 2"/>
          <p:cNvSpPr>
            <a:spLocks noGrp="1"/>
          </p:cNvSpPr>
          <p:nvPr>
            <p:ph idx="1"/>
          </p:nvPr>
        </p:nvSpPr>
        <p:spPr>
          <a:xfrm>
            <a:off x="11836769" y="1704545"/>
            <a:ext cx="16924685" cy="36538600"/>
          </a:xfrm>
        </p:spPr>
        <p:txBody>
          <a:bodyPr/>
          <a:lstStyle>
            <a:lvl1pPr>
              <a:defRPr sz="14700"/>
            </a:lvl1pPr>
            <a:lvl2pPr>
              <a:defRPr sz="12700"/>
            </a:lvl2pPr>
            <a:lvl3pPr>
              <a:defRPr sz="10800"/>
            </a:lvl3pPr>
            <a:lvl4pPr>
              <a:defRPr sz="9100"/>
            </a:lvl4pPr>
            <a:lvl5pPr>
              <a:defRPr sz="9100"/>
            </a:lvl5pPr>
            <a:lvl6pPr>
              <a:defRPr sz="9100"/>
            </a:lvl6pPr>
            <a:lvl7pPr>
              <a:defRPr sz="9100"/>
            </a:lvl7pPr>
            <a:lvl8pPr>
              <a:defRPr sz="9100"/>
            </a:lvl8pPr>
            <a:lvl9pPr>
              <a:defRPr sz="91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1513760" y="8958748"/>
            <a:ext cx="9960341" cy="29284396"/>
          </a:xfrm>
        </p:spPr>
        <p:txBody>
          <a:bodyPr/>
          <a:lstStyle>
            <a:lvl1pPr marL="0" indent="0">
              <a:buNone/>
              <a:defRPr sz="6400"/>
            </a:lvl1pPr>
            <a:lvl2pPr marL="2087779" indent="0">
              <a:buNone/>
              <a:defRPr sz="5500"/>
            </a:lvl2pPr>
            <a:lvl3pPr marL="4175560" indent="0">
              <a:buNone/>
              <a:defRPr sz="4600"/>
            </a:lvl3pPr>
            <a:lvl4pPr marL="6263340" indent="0">
              <a:buNone/>
              <a:defRPr sz="4100"/>
            </a:lvl4pPr>
            <a:lvl5pPr marL="8351121" indent="0">
              <a:buNone/>
              <a:defRPr sz="4100"/>
            </a:lvl5pPr>
            <a:lvl6pPr marL="10438900" indent="0">
              <a:buNone/>
              <a:defRPr sz="4100"/>
            </a:lvl6pPr>
            <a:lvl7pPr marL="12526681" indent="0">
              <a:buNone/>
              <a:defRPr sz="4100"/>
            </a:lvl7pPr>
            <a:lvl8pPr marL="14614461" indent="0">
              <a:buNone/>
              <a:defRPr sz="4100"/>
            </a:lvl8pPr>
            <a:lvl9pPr marL="16702242" indent="0">
              <a:buNone/>
              <a:defRPr sz="41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37C6AA0-3A44-E640-9FE6-220B75C7EB99}" type="datetimeFigureOut">
              <a:rPr lang="en-US" smtClean="0"/>
              <a:t>05/06/15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279233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0" y="29968191"/>
            <a:ext cx="18165130" cy="3537915"/>
          </a:xfrm>
        </p:spPr>
        <p:txBody>
          <a:bodyPr anchor="b"/>
          <a:lstStyle>
            <a:lvl1pPr algn="l">
              <a:defRPr sz="9100" b="1"/>
            </a:lvl1pPr>
          </a:lstStyle>
          <a:p>
            <a:r>
              <a:rPr lang="x-none" smtClean="0"/>
              <a:t>Click to edit Master title style</a:t>
            </a:r>
            <a:endParaRPr lang="en-US"/>
          </a:p>
        </p:txBody>
      </p:sp>
      <p:sp>
        <p:nvSpPr>
          <p:cNvPr id="3" name="Picture Placeholder 2"/>
          <p:cNvSpPr>
            <a:spLocks noGrp="1"/>
          </p:cNvSpPr>
          <p:nvPr>
            <p:ph type="pic" idx="1"/>
          </p:nvPr>
        </p:nvSpPr>
        <p:spPr>
          <a:xfrm>
            <a:off x="5934150" y="3825305"/>
            <a:ext cx="18165130" cy="25687020"/>
          </a:xfrm>
        </p:spPr>
        <p:txBody>
          <a:bodyPr/>
          <a:lstStyle>
            <a:lvl1pPr marL="0" indent="0">
              <a:buNone/>
              <a:defRPr sz="14700"/>
            </a:lvl1pPr>
            <a:lvl2pPr marL="2087779" indent="0">
              <a:buNone/>
              <a:defRPr sz="12700"/>
            </a:lvl2pPr>
            <a:lvl3pPr marL="4175560" indent="0">
              <a:buNone/>
              <a:defRPr sz="10800"/>
            </a:lvl3pPr>
            <a:lvl4pPr marL="6263340" indent="0">
              <a:buNone/>
              <a:defRPr sz="9100"/>
            </a:lvl4pPr>
            <a:lvl5pPr marL="8351121" indent="0">
              <a:buNone/>
              <a:defRPr sz="9100"/>
            </a:lvl5pPr>
            <a:lvl6pPr marL="10438900" indent="0">
              <a:buNone/>
              <a:defRPr sz="9100"/>
            </a:lvl6pPr>
            <a:lvl7pPr marL="12526681" indent="0">
              <a:buNone/>
              <a:defRPr sz="9100"/>
            </a:lvl7pPr>
            <a:lvl8pPr marL="14614461" indent="0">
              <a:buNone/>
              <a:defRPr sz="9100"/>
            </a:lvl8pPr>
            <a:lvl9pPr marL="16702242" indent="0">
              <a:buNone/>
              <a:defRPr sz="9100"/>
            </a:lvl9pPr>
          </a:lstStyle>
          <a:p>
            <a:endParaRPr lang="en-US"/>
          </a:p>
        </p:txBody>
      </p:sp>
      <p:sp>
        <p:nvSpPr>
          <p:cNvPr id="4" name="Text Placeholder 3"/>
          <p:cNvSpPr>
            <a:spLocks noGrp="1"/>
          </p:cNvSpPr>
          <p:nvPr>
            <p:ph type="body" sz="half" idx="2"/>
          </p:nvPr>
        </p:nvSpPr>
        <p:spPr>
          <a:xfrm>
            <a:off x="5934150" y="33506106"/>
            <a:ext cx="18165130" cy="5024425"/>
          </a:xfrm>
        </p:spPr>
        <p:txBody>
          <a:bodyPr/>
          <a:lstStyle>
            <a:lvl1pPr marL="0" indent="0">
              <a:buNone/>
              <a:defRPr sz="6400"/>
            </a:lvl1pPr>
            <a:lvl2pPr marL="2087779" indent="0">
              <a:buNone/>
              <a:defRPr sz="5500"/>
            </a:lvl2pPr>
            <a:lvl3pPr marL="4175560" indent="0">
              <a:buNone/>
              <a:defRPr sz="4600"/>
            </a:lvl3pPr>
            <a:lvl4pPr marL="6263340" indent="0">
              <a:buNone/>
              <a:defRPr sz="4100"/>
            </a:lvl4pPr>
            <a:lvl5pPr marL="8351121" indent="0">
              <a:buNone/>
              <a:defRPr sz="4100"/>
            </a:lvl5pPr>
            <a:lvl6pPr marL="10438900" indent="0">
              <a:buNone/>
              <a:defRPr sz="4100"/>
            </a:lvl6pPr>
            <a:lvl7pPr marL="12526681" indent="0">
              <a:buNone/>
              <a:defRPr sz="4100"/>
            </a:lvl7pPr>
            <a:lvl8pPr marL="14614461" indent="0">
              <a:buNone/>
              <a:defRPr sz="4100"/>
            </a:lvl8pPr>
            <a:lvl9pPr marL="16702242" indent="0">
              <a:buNone/>
              <a:defRPr sz="41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37C6AA0-3A44-E640-9FE6-220B75C7EB99}" type="datetimeFigureOut">
              <a:rPr lang="en-US" smtClean="0"/>
              <a:t>05/06/15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97784-2367-654B-A1BA-6A4034053EDD}" type="slidenum">
              <a:rPr lang="en-US" smtClean="0"/>
              <a:t>‹#›</a:t>
            </a:fld>
            <a:endParaRPr lang="en-US"/>
          </a:p>
        </p:txBody>
      </p:sp>
    </p:spTree>
    <p:extLst>
      <p:ext uri="{BB962C8B-B14F-4D97-AF65-F5344CB8AC3E}">
        <p14:creationId xmlns:p14="http://schemas.microsoft.com/office/powerpoint/2010/main" val="2957447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4" y="1714453"/>
            <a:ext cx="27247695" cy="7135284"/>
          </a:xfrm>
          <a:prstGeom prst="rect">
            <a:avLst/>
          </a:prstGeom>
        </p:spPr>
        <p:txBody>
          <a:bodyPr vert="horz" lIns="417556" tIns="208779" rIns="417556" bIns="208779"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1513764" y="9989402"/>
            <a:ext cx="27247695" cy="28253743"/>
          </a:xfrm>
          <a:prstGeom prst="rect">
            <a:avLst/>
          </a:prstGeom>
        </p:spPr>
        <p:txBody>
          <a:bodyPr vert="horz" lIns="417556" tIns="208779" rIns="417556" bIns="208779"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1513764" y="39680107"/>
            <a:ext cx="7064219" cy="2279326"/>
          </a:xfrm>
          <a:prstGeom prst="rect">
            <a:avLst/>
          </a:prstGeom>
        </p:spPr>
        <p:txBody>
          <a:bodyPr vert="horz" lIns="417556" tIns="208779" rIns="417556" bIns="208779" rtlCol="0" anchor="ctr"/>
          <a:lstStyle>
            <a:lvl1pPr algn="l">
              <a:defRPr sz="5500">
                <a:solidFill>
                  <a:schemeClr val="tx1">
                    <a:tint val="75000"/>
                  </a:schemeClr>
                </a:solidFill>
              </a:defRPr>
            </a:lvl1pPr>
          </a:lstStyle>
          <a:p>
            <a:fld id="{E37C6AA0-3A44-E640-9FE6-220B75C7EB99}" type="datetimeFigureOut">
              <a:rPr lang="en-US" smtClean="0"/>
              <a:t>05/06/15</a:t>
            </a:fld>
            <a:endParaRPr lang="en-US"/>
          </a:p>
        </p:txBody>
      </p:sp>
      <p:sp>
        <p:nvSpPr>
          <p:cNvPr id="5" name="Footer Placeholder 4"/>
          <p:cNvSpPr>
            <a:spLocks noGrp="1"/>
          </p:cNvSpPr>
          <p:nvPr>
            <p:ph type="ftr" sz="quarter" idx="3"/>
          </p:nvPr>
        </p:nvSpPr>
        <p:spPr>
          <a:xfrm>
            <a:off x="10344036" y="39680107"/>
            <a:ext cx="9587151" cy="2279326"/>
          </a:xfrm>
          <a:prstGeom prst="rect">
            <a:avLst/>
          </a:prstGeom>
        </p:spPr>
        <p:txBody>
          <a:bodyPr vert="horz" lIns="417556" tIns="208779" rIns="417556" bIns="208779"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9" y="39680107"/>
            <a:ext cx="7064219" cy="2279326"/>
          </a:xfrm>
          <a:prstGeom prst="rect">
            <a:avLst/>
          </a:prstGeom>
        </p:spPr>
        <p:txBody>
          <a:bodyPr vert="horz" lIns="417556" tIns="208779" rIns="417556" bIns="208779" rtlCol="0" anchor="ctr"/>
          <a:lstStyle>
            <a:lvl1pPr algn="r">
              <a:defRPr sz="5500">
                <a:solidFill>
                  <a:schemeClr val="tx1">
                    <a:tint val="75000"/>
                  </a:schemeClr>
                </a:solidFill>
              </a:defRPr>
            </a:lvl1pPr>
          </a:lstStyle>
          <a:p>
            <a:fld id="{C1597784-2367-654B-A1BA-6A4034053EDD}" type="slidenum">
              <a:rPr lang="en-US" smtClean="0"/>
              <a:t>‹#›</a:t>
            </a:fld>
            <a:endParaRPr lang="en-US"/>
          </a:p>
        </p:txBody>
      </p:sp>
    </p:spTree>
    <p:extLst>
      <p:ext uri="{BB962C8B-B14F-4D97-AF65-F5344CB8AC3E}">
        <p14:creationId xmlns:p14="http://schemas.microsoft.com/office/powerpoint/2010/main" val="2088593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7779" rtl="0" eaLnBrk="1" latinLnBrk="0" hangingPunct="1">
        <a:spcBef>
          <a:spcPct val="0"/>
        </a:spcBef>
        <a:buNone/>
        <a:defRPr sz="20100" kern="1200">
          <a:solidFill>
            <a:schemeClr val="tx1"/>
          </a:solidFill>
          <a:latin typeface="+mj-lt"/>
          <a:ea typeface="+mj-ea"/>
          <a:cs typeface="+mj-cs"/>
        </a:defRPr>
      </a:lvl1pPr>
    </p:titleStyle>
    <p:bodyStyle>
      <a:lvl1pPr marL="1565836" indent="-1565836" algn="l" defTabSz="2087779" rtl="0" eaLnBrk="1" latinLnBrk="0" hangingPunct="1">
        <a:spcBef>
          <a:spcPct val="20000"/>
        </a:spcBef>
        <a:buFont typeface="Arial"/>
        <a:buChar char="•"/>
        <a:defRPr sz="14700" kern="1200">
          <a:solidFill>
            <a:schemeClr val="tx1"/>
          </a:solidFill>
          <a:latin typeface="+mn-lt"/>
          <a:ea typeface="+mn-ea"/>
          <a:cs typeface="+mn-cs"/>
        </a:defRPr>
      </a:lvl1pPr>
      <a:lvl2pPr marL="3392643" indent="-1304863" algn="l" defTabSz="2087779" rtl="0" eaLnBrk="1" latinLnBrk="0" hangingPunct="1">
        <a:spcBef>
          <a:spcPct val="20000"/>
        </a:spcBef>
        <a:buFont typeface="Arial"/>
        <a:buChar char="–"/>
        <a:defRPr sz="12700" kern="1200">
          <a:solidFill>
            <a:schemeClr val="tx1"/>
          </a:solidFill>
          <a:latin typeface="+mn-lt"/>
          <a:ea typeface="+mn-ea"/>
          <a:cs typeface="+mn-cs"/>
        </a:defRPr>
      </a:lvl2pPr>
      <a:lvl3pPr marL="5219451" indent="-1043891" algn="l" defTabSz="2087779" rtl="0" eaLnBrk="1" latinLnBrk="0" hangingPunct="1">
        <a:spcBef>
          <a:spcPct val="20000"/>
        </a:spcBef>
        <a:buFont typeface="Arial"/>
        <a:buChar char="•"/>
        <a:defRPr sz="10800" kern="1200">
          <a:solidFill>
            <a:schemeClr val="tx1"/>
          </a:solidFill>
          <a:latin typeface="+mn-lt"/>
          <a:ea typeface="+mn-ea"/>
          <a:cs typeface="+mn-cs"/>
        </a:defRPr>
      </a:lvl3pPr>
      <a:lvl4pPr marL="7307230" indent="-1043891" algn="l" defTabSz="2087779" rtl="0" eaLnBrk="1" latinLnBrk="0" hangingPunct="1">
        <a:spcBef>
          <a:spcPct val="20000"/>
        </a:spcBef>
        <a:buFont typeface="Arial"/>
        <a:buChar char="–"/>
        <a:defRPr sz="9100" kern="1200">
          <a:solidFill>
            <a:schemeClr val="tx1"/>
          </a:solidFill>
          <a:latin typeface="+mn-lt"/>
          <a:ea typeface="+mn-ea"/>
          <a:cs typeface="+mn-cs"/>
        </a:defRPr>
      </a:lvl4pPr>
      <a:lvl5pPr marL="9395011" indent="-1043891" algn="l" defTabSz="2087779" rtl="0" eaLnBrk="1" latinLnBrk="0" hangingPunct="1">
        <a:spcBef>
          <a:spcPct val="20000"/>
        </a:spcBef>
        <a:buFont typeface="Arial"/>
        <a:buChar char="»"/>
        <a:defRPr sz="9100" kern="1200">
          <a:solidFill>
            <a:schemeClr val="tx1"/>
          </a:solidFill>
          <a:latin typeface="+mn-lt"/>
          <a:ea typeface="+mn-ea"/>
          <a:cs typeface="+mn-cs"/>
        </a:defRPr>
      </a:lvl5pPr>
      <a:lvl6pPr marL="11482791" indent="-1043891" algn="l" defTabSz="2087779" rtl="0" eaLnBrk="1" latinLnBrk="0" hangingPunct="1">
        <a:spcBef>
          <a:spcPct val="20000"/>
        </a:spcBef>
        <a:buFont typeface="Arial"/>
        <a:buChar char="•"/>
        <a:defRPr sz="9100" kern="1200">
          <a:solidFill>
            <a:schemeClr val="tx1"/>
          </a:solidFill>
          <a:latin typeface="+mn-lt"/>
          <a:ea typeface="+mn-ea"/>
          <a:cs typeface="+mn-cs"/>
        </a:defRPr>
      </a:lvl6pPr>
      <a:lvl7pPr marL="13570572" indent="-1043891" algn="l" defTabSz="2087779" rtl="0" eaLnBrk="1" latinLnBrk="0" hangingPunct="1">
        <a:spcBef>
          <a:spcPct val="20000"/>
        </a:spcBef>
        <a:buFont typeface="Arial"/>
        <a:buChar char="•"/>
        <a:defRPr sz="9100" kern="1200">
          <a:solidFill>
            <a:schemeClr val="tx1"/>
          </a:solidFill>
          <a:latin typeface="+mn-lt"/>
          <a:ea typeface="+mn-ea"/>
          <a:cs typeface="+mn-cs"/>
        </a:defRPr>
      </a:lvl7pPr>
      <a:lvl8pPr marL="15658351" indent="-1043891" algn="l" defTabSz="2087779" rtl="0" eaLnBrk="1" latinLnBrk="0" hangingPunct="1">
        <a:spcBef>
          <a:spcPct val="20000"/>
        </a:spcBef>
        <a:buFont typeface="Arial"/>
        <a:buChar char="•"/>
        <a:defRPr sz="9100" kern="1200">
          <a:solidFill>
            <a:schemeClr val="tx1"/>
          </a:solidFill>
          <a:latin typeface="+mn-lt"/>
          <a:ea typeface="+mn-ea"/>
          <a:cs typeface="+mn-cs"/>
        </a:defRPr>
      </a:lvl8pPr>
      <a:lvl9pPr marL="17746130" indent="-1043891" algn="l" defTabSz="2087779"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7779" rtl="0" eaLnBrk="1" latinLnBrk="0" hangingPunct="1">
        <a:defRPr sz="8100" kern="1200">
          <a:solidFill>
            <a:schemeClr val="tx1"/>
          </a:solidFill>
          <a:latin typeface="+mn-lt"/>
          <a:ea typeface="+mn-ea"/>
          <a:cs typeface="+mn-cs"/>
        </a:defRPr>
      </a:lvl1pPr>
      <a:lvl2pPr marL="2087779" algn="l" defTabSz="2087779" rtl="0" eaLnBrk="1" latinLnBrk="0" hangingPunct="1">
        <a:defRPr sz="8100" kern="1200">
          <a:solidFill>
            <a:schemeClr val="tx1"/>
          </a:solidFill>
          <a:latin typeface="+mn-lt"/>
          <a:ea typeface="+mn-ea"/>
          <a:cs typeface="+mn-cs"/>
        </a:defRPr>
      </a:lvl2pPr>
      <a:lvl3pPr marL="4175560" algn="l" defTabSz="2087779" rtl="0" eaLnBrk="1" latinLnBrk="0" hangingPunct="1">
        <a:defRPr sz="8100" kern="1200">
          <a:solidFill>
            <a:schemeClr val="tx1"/>
          </a:solidFill>
          <a:latin typeface="+mn-lt"/>
          <a:ea typeface="+mn-ea"/>
          <a:cs typeface="+mn-cs"/>
        </a:defRPr>
      </a:lvl3pPr>
      <a:lvl4pPr marL="6263340" algn="l" defTabSz="2087779" rtl="0" eaLnBrk="1" latinLnBrk="0" hangingPunct="1">
        <a:defRPr sz="8100" kern="1200">
          <a:solidFill>
            <a:schemeClr val="tx1"/>
          </a:solidFill>
          <a:latin typeface="+mn-lt"/>
          <a:ea typeface="+mn-ea"/>
          <a:cs typeface="+mn-cs"/>
        </a:defRPr>
      </a:lvl4pPr>
      <a:lvl5pPr marL="8351121" algn="l" defTabSz="2087779" rtl="0" eaLnBrk="1" latinLnBrk="0" hangingPunct="1">
        <a:defRPr sz="8100" kern="1200">
          <a:solidFill>
            <a:schemeClr val="tx1"/>
          </a:solidFill>
          <a:latin typeface="+mn-lt"/>
          <a:ea typeface="+mn-ea"/>
          <a:cs typeface="+mn-cs"/>
        </a:defRPr>
      </a:lvl5pPr>
      <a:lvl6pPr marL="10438900" algn="l" defTabSz="2087779" rtl="0" eaLnBrk="1" latinLnBrk="0" hangingPunct="1">
        <a:defRPr sz="8100" kern="1200">
          <a:solidFill>
            <a:schemeClr val="tx1"/>
          </a:solidFill>
          <a:latin typeface="+mn-lt"/>
          <a:ea typeface="+mn-ea"/>
          <a:cs typeface="+mn-cs"/>
        </a:defRPr>
      </a:lvl6pPr>
      <a:lvl7pPr marL="12526681" algn="l" defTabSz="2087779" rtl="0" eaLnBrk="1" latinLnBrk="0" hangingPunct="1">
        <a:defRPr sz="8100" kern="1200">
          <a:solidFill>
            <a:schemeClr val="tx1"/>
          </a:solidFill>
          <a:latin typeface="+mn-lt"/>
          <a:ea typeface="+mn-ea"/>
          <a:cs typeface="+mn-cs"/>
        </a:defRPr>
      </a:lvl7pPr>
      <a:lvl8pPr marL="14614461" algn="l" defTabSz="2087779" rtl="0" eaLnBrk="1" latinLnBrk="0" hangingPunct="1">
        <a:defRPr sz="8100" kern="1200">
          <a:solidFill>
            <a:schemeClr val="tx1"/>
          </a:solidFill>
          <a:latin typeface="+mn-lt"/>
          <a:ea typeface="+mn-ea"/>
          <a:cs typeface="+mn-cs"/>
        </a:defRPr>
      </a:lvl8pPr>
      <a:lvl9pPr marL="16702242" algn="l" defTabSz="2087779" rtl="0" eaLnBrk="1" latinLnBrk="0" hangingPunct="1">
        <a:defRPr sz="8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oleObject" Target="file:///\\localhost\Users\radmaneshfar\Library\Mobile%20Documents\com~apple~CloudDocs\Presentation:Poster:Report\Poster\Macintosh%20HD:Users:radmaneshfar:Downloads:Algal%20Oils%20by%20Design%20progress%20report%20April%2014,%202015-2.docx!OLE_LINK1" TargetMode="External"/><Relationship Id="rId15" Type="http://schemas.openxmlformats.org/officeDocument/2006/relationships/image" Target="../media/image1.emf"/><Relationship Id="rId16" Type="http://schemas.openxmlformats.org/officeDocument/2006/relationships/image" Target="../media/image13.emf"/><Relationship Id="rId17" Type="http://schemas.openxmlformats.org/officeDocument/2006/relationships/image" Target="../media/image14.jpeg"/><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jpg"/><Relationship Id="rId10"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5" y="6164222"/>
            <a:ext cx="30275213" cy="3983035"/>
          </a:xfrm>
          <a:prstGeom prst="rect">
            <a:avLst/>
          </a:prstGeom>
          <a:solidFill>
            <a:srgbClr val="000090"/>
          </a:solidFill>
          <a:ln w="190500">
            <a:no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34" name="Rectangle 33"/>
          <p:cNvSpPr/>
          <p:nvPr/>
        </p:nvSpPr>
        <p:spPr>
          <a:xfrm>
            <a:off x="5" y="1"/>
            <a:ext cx="30275213" cy="6164221"/>
          </a:xfrm>
          <a:prstGeom prst="rect">
            <a:avLst/>
          </a:prstGeom>
          <a:solidFill>
            <a:srgbClr val="008000"/>
          </a:solidFill>
          <a:ln w="190500">
            <a:no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13" name="TextBox 12"/>
          <p:cNvSpPr txBox="1"/>
          <p:nvPr/>
        </p:nvSpPr>
        <p:spPr>
          <a:xfrm>
            <a:off x="556949" y="6520293"/>
            <a:ext cx="29348115" cy="3087683"/>
          </a:xfrm>
          <a:prstGeom prst="rect">
            <a:avLst/>
          </a:prstGeom>
          <a:noFill/>
        </p:spPr>
        <p:txBody>
          <a:bodyPr wrap="square" lIns="86081" tIns="43042" rIns="86081" bIns="43042" rtlCol="0">
            <a:spAutoFit/>
          </a:bodyPr>
          <a:lstStyle/>
          <a:p>
            <a:pPr algn="just">
              <a:lnSpc>
                <a:spcPts val="4744"/>
              </a:lnSpc>
            </a:pPr>
            <a:r>
              <a:rPr lang="en-US" sz="3400" dirty="0">
                <a:solidFill>
                  <a:srgbClr val="FFFFFF"/>
                </a:solidFill>
              </a:rPr>
              <a:t>Essential fatty acids are those that are good for health but cannot be synthesized by mammals (including humans). The main source of these fatty acids (i.e. </a:t>
            </a:r>
            <a:r>
              <a:rPr lang="en-US" sz="3400" i="1" dirty="0">
                <a:solidFill>
                  <a:srgbClr val="FFFFFF"/>
                </a:solidFill>
              </a:rPr>
              <a:t>omega-3 and omega-6</a:t>
            </a:r>
            <a:r>
              <a:rPr lang="en-US" sz="3400" dirty="0">
                <a:solidFill>
                  <a:srgbClr val="FFFFFF"/>
                </a:solidFill>
              </a:rPr>
              <a:t>) are fishes, but overfishing causes severe ecological problems. One great source of these essential fatty acids are algae, however producing fatty acids from these micro-organisms in industrial scale requires detailed understanding of fatty acid biosynthesis in general. In this poster we will present the very first mathematical model which addresses the combinatorial explosion of pathways to synthesis fatty acids. This combinatorial complexity arises from the </a:t>
            </a:r>
            <a:r>
              <a:rPr lang="en-US" sz="3400" dirty="0" err="1">
                <a:solidFill>
                  <a:srgbClr val="FFFFFF"/>
                </a:solidFill>
              </a:rPr>
              <a:t>unspecificity</a:t>
            </a:r>
            <a:r>
              <a:rPr lang="en-US" sz="3400" dirty="0">
                <a:solidFill>
                  <a:srgbClr val="FFFFFF"/>
                </a:solidFill>
              </a:rPr>
              <a:t> of </a:t>
            </a:r>
            <a:r>
              <a:rPr lang="en-US" sz="3400" dirty="0" err="1">
                <a:solidFill>
                  <a:srgbClr val="FFFFFF"/>
                </a:solidFill>
              </a:rPr>
              <a:t>elongase</a:t>
            </a:r>
            <a:r>
              <a:rPr lang="en-US" sz="3400" dirty="0">
                <a:solidFill>
                  <a:srgbClr val="FFFFFF"/>
                </a:solidFill>
              </a:rPr>
              <a:t> and </a:t>
            </a:r>
            <a:r>
              <a:rPr lang="en-US" sz="3400" dirty="0" err="1">
                <a:solidFill>
                  <a:srgbClr val="FFFFFF"/>
                </a:solidFill>
              </a:rPr>
              <a:t>desaturates</a:t>
            </a:r>
            <a:r>
              <a:rPr lang="en-US" sz="3400" dirty="0">
                <a:solidFill>
                  <a:srgbClr val="FFFFFF"/>
                </a:solidFill>
              </a:rPr>
              <a:t> enzymes. Our stochastic model will predict the distribution of different fatty acids over time for given external conditions. </a:t>
            </a:r>
            <a:endParaRPr lang="en-US" sz="3400" dirty="0">
              <a:solidFill>
                <a:srgbClr val="FFFFFF"/>
              </a:solidFill>
            </a:endParaRPr>
          </a:p>
        </p:txBody>
      </p:sp>
      <p:sp>
        <p:nvSpPr>
          <p:cNvPr id="18" name="TextBox 17"/>
          <p:cNvSpPr txBox="1"/>
          <p:nvPr/>
        </p:nvSpPr>
        <p:spPr>
          <a:xfrm>
            <a:off x="2277954" y="28892749"/>
            <a:ext cx="176034" cy="1321484"/>
          </a:xfrm>
          <a:prstGeom prst="rect">
            <a:avLst/>
          </a:prstGeom>
          <a:noFill/>
        </p:spPr>
        <p:txBody>
          <a:bodyPr wrap="none" lIns="86081" tIns="43042" rIns="86081" bIns="43042" rtlCol="0">
            <a:spAutoFit/>
          </a:bodyPr>
          <a:lstStyle/>
          <a:p>
            <a:endParaRPr lang="en-US" dirty="0"/>
          </a:p>
        </p:txBody>
      </p:sp>
      <p:grpSp>
        <p:nvGrpSpPr>
          <p:cNvPr id="35" name="Group 34"/>
          <p:cNvGrpSpPr/>
          <p:nvPr/>
        </p:nvGrpSpPr>
        <p:grpSpPr>
          <a:xfrm>
            <a:off x="799102" y="573256"/>
            <a:ext cx="28810706" cy="4993975"/>
            <a:chOff x="863600" y="664953"/>
            <a:chExt cx="30220195" cy="5350264"/>
          </a:xfrm>
        </p:grpSpPr>
        <p:sp>
          <p:nvSpPr>
            <p:cNvPr id="6" name="TextBox 5"/>
            <p:cNvSpPr txBox="1"/>
            <p:nvPr/>
          </p:nvSpPr>
          <p:spPr>
            <a:xfrm>
              <a:off x="863600" y="673518"/>
              <a:ext cx="30220195" cy="5341699"/>
            </a:xfrm>
            <a:prstGeom prst="rect">
              <a:avLst/>
            </a:prstGeom>
            <a:solidFill>
              <a:schemeClr val="tx1"/>
            </a:solidFill>
          </p:spPr>
          <p:txBody>
            <a:bodyPr wrap="square" rtlCol="0">
              <a:spAutoFit/>
            </a:bodyPr>
            <a:lstStyle/>
            <a:p>
              <a:pPr algn="ctr"/>
              <a:r>
                <a:rPr lang="en-US" b="1" dirty="0" smtClean="0">
                  <a:solidFill>
                    <a:schemeClr val="bg1"/>
                  </a:solidFill>
                </a:rPr>
                <a:t>Stochastic </a:t>
              </a:r>
              <a:r>
                <a:rPr lang="en-US" b="1" dirty="0" err="1">
                  <a:solidFill>
                    <a:schemeClr val="bg1"/>
                  </a:solidFill>
                </a:rPr>
                <a:t>modelling</a:t>
              </a:r>
              <a:r>
                <a:rPr lang="en-US" b="1" dirty="0">
                  <a:solidFill>
                    <a:schemeClr val="bg1"/>
                  </a:solidFill>
                </a:rPr>
                <a:t> of fatty acid synthesis</a:t>
              </a:r>
              <a:r>
                <a:rPr lang="en-US" b="1" dirty="0" smtClean="0">
                  <a:solidFill>
                    <a:schemeClr val="bg1"/>
                  </a:solidFill>
                  <a:latin typeface="Calibri"/>
                  <a:cs typeface="Calibri"/>
                </a:rPr>
                <a:t> </a:t>
              </a:r>
            </a:p>
            <a:p>
              <a:pPr algn="ctr"/>
              <a:endParaRPr lang="en-US" b="1" dirty="0" smtClean="0">
                <a:solidFill>
                  <a:schemeClr val="bg1"/>
                </a:solidFill>
                <a:latin typeface="Calibri"/>
                <a:cs typeface="Calibri"/>
              </a:endParaRPr>
            </a:p>
            <a:p>
              <a:pPr algn="ctr"/>
              <a:r>
                <a:rPr lang="en-US" sz="3900" b="1" dirty="0" err="1">
                  <a:solidFill>
                    <a:schemeClr val="bg1"/>
                  </a:solidFill>
                  <a:latin typeface="Calibri"/>
                  <a:cs typeface="Calibri"/>
                </a:rPr>
                <a:t>Elahe</a:t>
              </a:r>
              <a:r>
                <a:rPr lang="en-US" sz="3900" b="1" dirty="0">
                  <a:solidFill>
                    <a:schemeClr val="bg1"/>
                  </a:solidFill>
                  <a:latin typeface="Calibri"/>
                  <a:cs typeface="Calibri"/>
                </a:rPr>
                <a:t> </a:t>
              </a:r>
              <a:r>
                <a:rPr lang="en-US" sz="3900" b="1" dirty="0" err="1">
                  <a:solidFill>
                    <a:schemeClr val="bg1"/>
                  </a:solidFill>
                  <a:latin typeface="Calibri"/>
                  <a:cs typeface="Calibri"/>
                </a:rPr>
                <a:t>Radmaneshfar</a:t>
              </a:r>
              <a:r>
                <a:rPr lang="en-US" sz="3900" b="1" dirty="0">
                  <a:solidFill>
                    <a:schemeClr val="bg1"/>
                  </a:solidFill>
                  <a:latin typeface="Calibri"/>
                  <a:cs typeface="Calibri"/>
                </a:rPr>
                <a:t> </a:t>
              </a:r>
              <a:r>
                <a:rPr lang="en-US" sz="3900" b="1" baseline="30000" dirty="0">
                  <a:solidFill>
                    <a:schemeClr val="bg1"/>
                  </a:solidFill>
                  <a:cs typeface="Calibri"/>
                </a:rPr>
                <a:t>1 </a:t>
              </a:r>
              <a:r>
                <a:rPr lang="en-US" sz="3900" b="1" dirty="0">
                  <a:solidFill>
                    <a:schemeClr val="bg1"/>
                  </a:solidFill>
                  <a:latin typeface="Calibri"/>
                  <a:cs typeface="Calibri"/>
                </a:rPr>
                <a:t>(</a:t>
              </a:r>
              <a:r>
                <a:rPr lang="en-US" sz="3900" b="1" dirty="0">
                  <a:solidFill>
                    <a:srgbClr val="FFFFFF"/>
                  </a:solidFill>
                  <a:latin typeface="Calibri"/>
                  <a:cs typeface="Calibri"/>
                </a:rPr>
                <a:t>elahe.radmaneshfar@abdn.ac.uk</a:t>
              </a:r>
              <a:r>
                <a:rPr lang="en-US" sz="3900" b="1" dirty="0">
                  <a:solidFill>
                    <a:schemeClr val="bg1"/>
                  </a:solidFill>
                  <a:latin typeface="Calibri"/>
                  <a:cs typeface="Calibri"/>
                </a:rPr>
                <a:t>),  </a:t>
              </a:r>
              <a:r>
                <a:rPr lang="da-DK" sz="3900" b="1" dirty="0">
                  <a:solidFill>
                    <a:schemeClr val="bg1"/>
                  </a:solidFill>
                  <a:cs typeface="Calibri"/>
                </a:rPr>
                <a:t>Oliver </a:t>
              </a:r>
              <a:r>
                <a:rPr lang="da-DK" sz="3900" b="1" dirty="0" err="1">
                  <a:solidFill>
                    <a:schemeClr val="bg1"/>
                  </a:solidFill>
                  <a:cs typeface="Calibri"/>
                </a:rPr>
                <a:t>Ebenhoeh</a:t>
              </a:r>
              <a:r>
                <a:rPr lang="en-US" sz="3900" b="1" baseline="30000" dirty="0">
                  <a:solidFill>
                    <a:schemeClr val="bg1"/>
                  </a:solidFill>
                  <a:cs typeface="Calibri"/>
                </a:rPr>
                <a:t>1,2</a:t>
              </a:r>
              <a:r>
                <a:rPr lang="da-DK" sz="3900" b="1" dirty="0">
                  <a:solidFill>
                    <a:schemeClr val="bg1"/>
                  </a:solidFill>
                  <a:cs typeface="Calibri"/>
                </a:rPr>
                <a:t> </a:t>
              </a:r>
            </a:p>
            <a:p>
              <a:pPr algn="ctr"/>
              <a:r>
                <a:rPr lang="en-GB" sz="3900" b="1" baseline="30000" dirty="0">
                  <a:solidFill>
                    <a:schemeClr val="bg1"/>
                  </a:solidFill>
                  <a:cs typeface="Calibri"/>
                </a:rPr>
                <a:t>1</a:t>
              </a:r>
              <a:r>
                <a:rPr lang="en-GB" sz="3900" b="1" dirty="0">
                  <a:solidFill>
                    <a:schemeClr val="bg1"/>
                  </a:solidFill>
                  <a:cs typeface="Calibri"/>
                </a:rPr>
                <a:t> Institute of Complex Systems and Mathematical Biology and School of Medical Sciences, University of Aberdeen, UK</a:t>
              </a:r>
            </a:p>
            <a:p>
              <a:pPr algn="ctr"/>
              <a:r>
                <a:rPr lang="en-GB" sz="3900" b="1" baseline="30000" dirty="0">
                  <a:solidFill>
                    <a:schemeClr val="bg1"/>
                  </a:solidFill>
                  <a:cs typeface="Calibri"/>
                </a:rPr>
                <a:t>2</a:t>
              </a:r>
              <a:r>
                <a:rPr lang="en-US" sz="3900" b="1" dirty="0">
                  <a:solidFill>
                    <a:schemeClr val="bg1"/>
                  </a:solidFill>
                  <a:cs typeface="Calibri"/>
                </a:rPr>
                <a:t>Institute </a:t>
              </a:r>
              <a:r>
                <a:rPr lang="en-US" sz="3900" b="1" dirty="0">
                  <a:solidFill>
                    <a:schemeClr val="bg1"/>
                  </a:solidFill>
                  <a:cs typeface="Calibri"/>
                </a:rPr>
                <a:t>for Quantitative and Theoretical </a:t>
              </a:r>
              <a:r>
                <a:rPr lang="en-US" sz="3900" b="1" dirty="0">
                  <a:solidFill>
                    <a:schemeClr val="bg1"/>
                  </a:solidFill>
                  <a:cs typeface="Calibri"/>
                </a:rPr>
                <a:t>Biology, </a:t>
              </a:r>
              <a:r>
                <a:rPr lang="de-DE" sz="3900" b="1" dirty="0">
                  <a:solidFill>
                    <a:schemeClr val="bg1"/>
                  </a:solidFill>
                  <a:cs typeface="Calibri"/>
                </a:rPr>
                <a:t>Heinrich </a:t>
              </a:r>
              <a:r>
                <a:rPr lang="de-DE" sz="3900" b="1" dirty="0">
                  <a:solidFill>
                    <a:schemeClr val="bg1"/>
                  </a:solidFill>
                  <a:cs typeface="Calibri"/>
                </a:rPr>
                <a:t>Heine </a:t>
              </a:r>
              <a:r>
                <a:rPr lang="de-DE" sz="3900" b="1" dirty="0">
                  <a:solidFill>
                    <a:schemeClr val="bg1"/>
                  </a:solidFill>
                  <a:cs typeface="Calibri"/>
                </a:rPr>
                <a:t>University, Düsseldorf, Germany</a:t>
              </a:r>
            </a:p>
            <a:p>
              <a:pPr algn="ctr"/>
              <a:endParaRPr lang="en-GB" sz="3900" b="1" dirty="0">
                <a:solidFill>
                  <a:schemeClr val="bg1"/>
                </a:solidFill>
                <a:cs typeface="Calibri"/>
              </a:endParaRPr>
            </a:p>
          </p:txBody>
        </p:sp>
        <p:pic>
          <p:nvPicPr>
            <p:cNvPr id="14" name="Picture 13" descr="sLola 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600" y="671164"/>
              <a:ext cx="3613868" cy="2732435"/>
            </a:xfrm>
            <a:prstGeom prst="rect">
              <a:avLst/>
            </a:prstGeom>
            <a:solidFill>
              <a:schemeClr val="bg1"/>
            </a:solidFill>
          </p:spPr>
        </p:pic>
        <p:pic>
          <p:nvPicPr>
            <p:cNvPr id="21" name="Picture 20" descr="hhu.png"/>
            <p:cNvPicPr>
              <a:picLocks noChangeAspect="1"/>
            </p:cNvPicPr>
            <p:nvPr/>
          </p:nvPicPr>
          <p:blipFill rotWithShape="1">
            <a:blip r:embed="rId4">
              <a:extLst>
                <a:ext uri="{28A0092B-C50C-407E-A947-70E740481C1C}">
                  <a14:useLocalDpi xmlns:a14="http://schemas.microsoft.com/office/drawing/2010/main" val="0"/>
                </a:ext>
              </a:extLst>
            </a:blip>
            <a:srcRect l="7675" t="10429" r="6611" b="12789"/>
            <a:stretch/>
          </p:blipFill>
          <p:spPr>
            <a:xfrm>
              <a:off x="28422600" y="4637303"/>
              <a:ext cx="2661194" cy="1362214"/>
            </a:xfrm>
            <a:prstGeom prst="rect">
              <a:avLst/>
            </a:prstGeom>
          </p:spPr>
        </p:pic>
        <p:pic>
          <p:nvPicPr>
            <p:cNvPr id="32" name="Picture 31" descr="university-of-aberdeen-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97200" y="664953"/>
              <a:ext cx="2686595" cy="1299175"/>
            </a:xfrm>
            <a:prstGeom prst="rect">
              <a:avLst/>
            </a:prstGeom>
          </p:spPr>
        </p:pic>
      </p:grpSp>
      <p:sp>
        <p:nvSpPr>
          <p:cNvPr id="40" name="Rectangle 39"/>
          <p:cNvSpPr/>
          <p:nvPr/>
        </p:nvSpPr>
        <p:spPr>
          <a:xfrm>
            <a:off x="469660" y="24716564"/>
            <a:ext cx="14093311" cy="1933584"/>
          </a:xfrm>
          <a:prstGeom prst="rect">
            <a:avLst/>
          </a:prstGeom>
        </p:spPr>
        <p:txBody>
          <a:bodyPr wrap="square" lIns="86081" tIns="43042" rIns="86081" bIns="43042">
            <a:spAutoFit/>
          </a:bodyPr>
          <a:lstStyle/>
          <a:p>
            <a:pPr lvl="0" algn="just"/>
            <a:r>
              <a:rPr lang="en-US" sz="3000" i="1" dirty="0" err="1">
                <a:solidFill>
                  <a:prstClr val="black"/>
                </a:solidFill>
              </a:rPr>
              <a:t>Phaeodactylum</a:t>
            </a:r>
            <a:r>
              <a:rPr lang="en-US" sz="3000" i="1" dirty="0">
                <a:solidFill>
                  <a:prstClr val="black"/>
                </a:solidFill>
              </a:rPr>
              <a:t> </a:t>
            </a:r>
            <a:r>
              <a:rPr lang="en-US" sz="3000" i="1" dirty="0" err="1">
                <a:solidFill>
                  <a:prstClr val="black"/>
                </a:solidFill>
              </a:rPr>
              <a:t>tricornutum</a:t>
            </a:r>
            <a:r>
              <a:rPr lang="en-US" sz="3000" dirty="0">
                <a:solidFill>
                  <a:prstClr val="black"/>
                </a:solidFill>
              </a:rPr>
              <a:t> is a unicellular diatom which accumulates EPA (up to ~35%), but only trace levels of DHA. </a:t>
            </a:r>
            <a:r>
              <a:rPr lang="en-US" sz="3000" dirty="0">
                <a:solidFill>
                  <a:prstClr val="black"/>
                </a:solidFill>
              </a:rPr>
              <a:t>Considered a good source for the industrial production of EPA, it also grows quickly, is easy to genetically transform and has a fully sequenced genome, making it an appealing system for further study. </a:t>
            </a:r>
            <a:endParaRPr lang="en-US" sz="3000" dirty="0">
              <a:solidFill>
                <a:prstClr val="black"/>
              </a:solidFill>
            </a:endParaRPr>
          </a:p>
        </p:txBody>
      </p:sp>
      <p:sp>
        <p:nvSpPr>
          <p:cNvPr id="57" name="Rounded Rectangle 56"/>
          <p:cNvSpPr/>
          <p:nvPr/>
        </p:nvSpPr>
        <p:spPr>
          <a:xfrm>
            <a:off x="218336" y="10153802"/>
            <a:ext cx="14580000" cy="1709732"/>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a:t>[1] Introduction</a:t>
            </a:r>
            <a:endParaRPr lang="en-US" sz="4900" b="1" dirty="0"/>
          </a:p>
        </p:txBody>
      </p:sp>
      <p:sp>
        <p:nvSpPr>
          <p:cNvPr id="42" name="Rounded Rectangle 41"/>
          <p:cNvSpPr/>
          <p:nvPr/>
        </p:nvSpPr>
        <p:spPr>
          <a:xfrm>
            <a:off x="187360" y="10091852"/>
            <a:ext cx="14657907" cy="16843261"/>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pic>
        <p:nvPicPr>
          <p:cNvPr id="45" name="Picture 44" descr="EPAnumbering.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660" y="14646307"/>
            <a:ext cx="6804506" cy="812921"/>
          </a:xfrm>
          <a:prstGeom prst="rect">
            <a:avLst/>
          </a:prstGeom>
        </p:spPr>
      </p:pic>
      <p:sp>
        <p:nvSpPr>
          <p:cNvPr id="59" name="TextBox 58"/>
          <p:cNvSpPr txBox="1"/>
          <p:nvPr/>
        </p:nvSpPr>
        <p:spPr>
          <a:xfrm>
            <a:off x="469654" y="12095917"/>
            <a:ext cx="14093317" cy="2384423"/>
          </a:xfrm>
          <a:prstGeom prst="rect">
            <a:avLst/>
          </a:prstGeom>
          <a:noFill/>
        </p:spPr>
        <p:txBody>
          <a:bodyPr wrap="square" lIns="86081" tIns="43042" rIns="86081" bIns="43042" rtlCol="0">
            <a:spAutoFit/>
          </a:bodyPr>
          <a:lstStyle/>
          <a:p>
            <a:pPr lvl="0" algn="just"/>
            <a:r>
              <a:rPr lang="en-US" sz="3000" i="1" dirty="0">
                <a:solidFill>
                  <a:prstClr val="black"/>
                </a:solidFill>
              </a:rPr>
              <a:t>Omega-3 </a:t>
            </a:r>
            <a:r>
              <a:rPr lang="en-US" sz="3000" dirty="0">
                <a:solidFill>
                  <a:prstClr val="black"/>
                </a:solidFill>
              </a:rPr>
              <a:t>and</a:t>
            </a:r>
            <a:r>
              <a:rPr lang="en-US" sz="3000" i="1" dirty="0">
                <a:solidFill>
                  <a:prstClr val="black"/>
                </a:solidFill>
              </a:rPr>
              <a:t> omega-6 </a:t>
            </a:r>
            <a:r>
              <a:rPr lang="en-US" sz="3000" dirty="0">
                <a:solidFill>
                  <a:prstClr val="black"/>
                </a:solidFill>
              </a:rPr>
              <a:t>are</a:t>
            </a:r>
            <a:r>
              <a:rPr lang="en-US" sz="3000" i="1" dirty="0">
                <a:solidFill>
                  <a:prstClr val="black"/>
                </a:solidFill>
              </a:rPr>
              <a:t> </a:t>
            </a:r>
            <a:r>
              <a:rPr lang="en-US" sz="3000" dirty="0">
                <a:solidFill>
                  <a:prstClr val="black"/>
                </a:solidFill>
              </a:rPr>
              <a:t>Long Chain Polyunsaturated Fatty Acids (LC-PUFAs). </a:t>
            </a:r>
            <a:r>
              <a:rPr lang="en-US" sz="3000" dirty="0">
                <a:solidFill>
                  <a:prstClr val="black"/>
                </a:solidFill>
              </a:rPr>
              <a:t>These fatty acids, especially </a:t>
            </a:r>
            <a:r>
              <a:rPr lang="en-US" sz="3000" dirty="0" err="1" smtClean="0">
                <a:solidFill>
                  <a:prstClr val="black"/>
                </a:solidFill>
              </a:rPr>
              <a:t>EicosaPentaenoic</a:t>
            </a:r>
            <a:r>
              <a:rPr lang="en-US" sz="3000" dirty="0" smtClean="0">
                <a:solidFill>
                  <a:prstClr val="black"/>
                </a:solidFill>
              </a:rPr>
              <a:t> Acid </a:t>
            </a:r>
            <a:r>
              <a:rPr lang="en-US" sz="3000" dirty="0">
                <a:solidFill>
                  <a:prstClr val="black"/>
                </a:solidFill>
              </a:rPr>
              <a:t>(EPA; 20:5∆5,8,11,14,17, n-3) and </a:t>
            </a:r>
            <a:r>
              <a:rPr lang="en-US" sz="3000" dirty="0" err="1" smtClean="0">
                <a:solidFill>
                  <a:prstClr val="black"/>
                </a:solidFill>
              </a:rPr>
              <a:t>Docosahexaenoic</a:t>
            </a:r>
            <a:r>
              <a:rPr lang="en-US" sz="3000" dirty="0" smtClean="0">
                <a:solidFill>
                  <a:prstClr val="black"/>
                </a:solidFill>
              </a:rPr>
              <a:t> Acid </a:t>
            </a:r>
            <a:r>
              <a:rPr lang="en-US" sz="3000" dirty="0">
                <a:solidFill>
                  <a:prstClr val="black"/>
                </a:solidFill>
              </a:rPr>
              <a:t>(DHA; 22:6∆4,7,10,13,16,19, n-3) are essential ingredient of healthy human diet. </a:t>
            </a:r>
            <a:r>
              <a:rPr lang="en-US" sz="3000" dirty="0">
                <a:solidFill>
                  <a:prstClr val="black"/>
                </a:solidFill>
              </a:rPr>
              <a:t>Their key roles are in the growth and development of infants and maintaining cardiovascular health in adults [1]. </a:t>
            </a:r>
          </a:p>
        </p:txBody>
      </p:sp>
      <p:sp>
        <p:nvSpPr>
          <p:cNvPr id="60" name="Rectangle 59"/>
          <p:cNvSpPr/>
          <p:nvPr/>
        </p:nvSpPr>
        <p:spPr>
          <a:xfrm>
            <a:off x="468681" y="15741152"/>
            <a:ext cx="3285178" cy="502423"/>
          </a:xfrm>
          <a:prstGeom prst="rect">
            <a:avLst/>
          </a:prstGeom>
        </p:spPr>
        <p:txBody>
          <a:bodyPr wrap="none" lIns="86081" tIns="43042" rIns="86081" bIns="43042">
            <a:spAutoFit/>
          </a:bodyPr>
          <a:lstStyle/>
          <a:p>
            <a:pPr lvl="0" algn="just"/>
            <a:r>
              <a:rPr lang="en-US" sz="2700" dirty="0" err="1" smtClean="0">
                <a:solidFill>
                  <a:prstClr val="black"/>
                </a:solidFill>
              </a:rPr>
              <a:t>Eicosapentaenoic</a:t>
            </a:r>
            <a:r>
              <a:rPr lang="en-US" sz="2700" dirty="0" smtClean="0">
                <a:solidFill>
                  <a:prstClr val="black"/>
                </a:solidFill>
              </a:rPr>
              <a:t> acid </a:t>
            </a:r>
            <a:endParaRPr lang="en-US" sz="2700" dirty="0">
              <a:solidFill>
                <a:prstClr val="black"/>
              </a:solidFill>
            </a:endParaRPr>
          </a:p>
        </p:txBody>
      </p:sp>
      <p:pic>
        <p:nvPicPr>
          <p:cNvPr id="62" name="Picture 61" descr="356px-DHA_number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0904" y="14428675"/>
            <a:ext cx="4310325" cy="1386950"/>
          </a:xfrm>
          <a:prstGeom prst="rect">
            <a:avLst/>
          </a:prstGeom>
        </p:spPr>
      </p:pic>
      <p:sp>
        <p:nvSpPr>
          <p:cNvPr id="63" name="Rectangle 62"/>
          <p:cNvSpPr/>
          <p:nvPr/>
        </p:nvSpPr>
        <p:spPr>
          <a:xfrm>
            <a:off x="11323801" y="15908514"/>
            <a:ext cx="3284333" cy="502423"/>
          </a:xfrm>
          <a:prstGeom prst="rect">
            <a:avLst/>
          </a:prstGeom>
        </p:spPr>
        <p:txBody>
          <a:bodyPr wrap="none" lIns="86081" tIns="43042" rIns="86081" bIns="43042">
            <a:spAutoFit/>
          </a:bodyPr>
          <a:lstStyle/>
          <a:p>
            <a:pPr lvl="0" algn="just"/>
            <a:r>
              <a:rPr lang="en-US" sz="2700" dirty="0" err="1" smtClean="0">
                <a:solidFill>
                  <a:prstClr val="black"/>
                </a:solidFill>
              </a:rPr>
              <a:t>Docosahexaenoic</a:t>
            </a:r>
            <a:r>
              <a:rPr lang="en-US" sz="2700" dirty="0" smtClean="0">
                <a:solidFill>
                  <a:prstClr val="black"/>
                </a:solidFill>
              </a:rPr>
              <a:t> acid </a:t>
            </a:r>
            <a:endParaRPr lang="en-US" sz="2700" dirty="0">
              <a:solidFill>
                <a:prstClr val="black"/>
              </a:solidFill>
            </a:endParaRPr>
          </a:p>
        </p:txBody>
      </p:sp>
      <p:pic>
        <p:nvPicPr>
          <p:cNvPr id="64" name="Picture 63" descr="LAnumbering_omega6.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9655" y="16511455"/>
            <a:ext cx="6891800" cy="832275"/>
          </a:xfrm>
          <a:prstGeom prst="rect">
            <a:avLst/>
          </a:prstGeom>
        </p:spPr>
      </p:pic>
      <p:sp>
        <p:nvSpPr>
          <p:cNvPr id="65" name="Rectangle 64"/>
          <p:cNvSpPr/>
          <p:nvPr/>
        </p:nvSpPr>
        <p:spPr>
          <a:xfrm>
            <a:off x="478068" y="17625655"/>
            <a:ext cx="1892914" cy="502423"/>
          </a:xfrm>
          <a:prstGeom prst="rect">
            <a:avLst/>
          </a:prstGeom>
        </p:spPr>
        <p:txBody>
          <a:bodyPr wrap="none" lIns="86081" tIns="43042" rIns="86081" bIns="43042">
            <a:spAutoFit/>
          </a:bodyPr>
          <a:lstStyle/>
          <a:p>
            <a:pPr lvl="0" algn="just"/>
            <a:r>
              <a:rPr lang="en-US" sz="2700" dirty="0">
                <a:solidFill>
                  <a:prstClr val="black"/>
                </a:solidFill>
              </a:rPr>
              <a:t>Linoleic </a:t>
            </a:r>
            <a:r>
              <a:rPr lang="en-US" sz="2700" dirty="0" smtClean="0">
                <a:solidFill>
                  <a:prstClr val="black"/>
                </a:solidFill>
              </a:rPr>
              <a:t>acid </a:t>
            </a:r>
            <a:endParaRPr lang="en-US" sz="2700" dirty="0">
              <a:solidFill>
                <a:prstClr val="black"/>
              </a:solidFill>
            </a:endParaRPr>
          </a:p>
        </p:txBody>
      </p:sp>
      <p:pic>
        <p:nvPicPr>
          <p:cNvPr id="66" name="Picture 65" descr="Röding,_Iduns_kokbok.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10655" y="16601801"/>
            <a:ext cx="3629395" cy="1346567"/>
          </a:xfrm>
          <a:prstGeom prst="rect">
            <a:avLst/>
          </a:prstGeom>
        </p:spPr>
      </p:pic>
      <p:sp>
        <p:nvSpPr>
          <p:cNvPr id="69" name="TextBox 68"/>
          <p:cNvSpPr txBox="1"/>
          <p:nvPr/>
        </p:nvSpPr>
        <p:spPr>
          <a:xfrm>
            <a:off x="469654" y="18366827"/>
            <a:ext cx="14093317" cy="1471919"/>
          </a:xfrm>
          <a:prstGeom prst="rect">
            <a:avLst/>
          </a:prstGeom>
          <a:noFill/>
        </p:spPr>
        <p:txBody>
          <a:bodyPr wrap="square" lIns="86081" tIns="43042" rIns="86081" bIns="43042" rtlCol="0">
            <a:spAutoFit/>
          </a:bodyPr>
          <a:lstStyle/>
          <a:p>
            <a:pPr lvl="0" algn="just"/>
            <a:r>
              <a:rPr lang="en-US" sz="3000" dirty="0">
                <a:solidFill>
                  <a:prstClr val="black"/>
                </a:solidFill>
              </a:rPr>
              <a:t>Fishes are the current main source of these essential fatty acids. </a:t>
            </a:r>
            <a:r>
              <a:rPr lang="en-US" sz="3000" dirty="0">
                <a:solidFill>
                  <a:prstClr val="black"/>
                </a:solidFill>
              </a:rPr>
              <a:t>Overfishing causes </a:t>
            </a:r>
            <a:r>
              <a:rPr lang="en-US" sz="3000" dirty="0" smtClean="0">
                <a:solidFill>
                  <a:prstClr val="black"/>
                </a:solidFill>
              </a:rPr>
              <a:t>the depletion </a:t>
            </a:r>
            <a:r>
              <a:rPr lang="en-US" sz="3000" dirty="0">
                <a:solidFill>
                  <a:prstClr val="black"/>
                </a:solidFill>
              </a:rPr>
              <a:t>of wild fish stocks and pollution of the marine environment [1]. </a:t>
            </a:r>
            <a:r>
              <a:rPr lang="en-US" sz="3000" dirty="0">
                <a:solidFill>
                  <a:prstClr val="black"/>
                </a:solidFill>
              </a:rPr>
              <a:t>Therefore there is an urgent need for alternative, sustainable sources of </a:t>
            </a:r>
            <a:r>
              <a:rPr lang="en-US" sz="3000" i="1" dirty="0">
                <a:solidFill>
                  <a:prstClr val="black"/>
                </a:solidFill>
              </a:rPr>
              <a:t>omega-3 </a:t>
            </a:r>
            <a:r>
              <a:rPr lang="en-US" sz="3000" dirty="0">
                <a:solidFill>
                  <a:prstClr val="black"/>
                </a:solidFill>
              </a:rPr>
              <a:t>and</a:t>
            </a:r>
            <a:r>
              <a:rPr lang="en-US" sz="3000" i="1" dirty="0">
                <a:solidFill>
                  <a:prstClr val="black"/>
                </a:solidFill>
              </a:rPr>
              <a:t> omega-6 </a:t>
            </a:r>
            <a:r>
              <a:rPr lang="en-US" sz="3000" dirty="0">
                <a:solidFill>
                  <a:prstClr val="black"/>
                </a:solidFill>
              </a:rPr>
              <a:t>LC-PUFAs. </a:t>
            </a:r>
          </a:p>
        </p:txBody>
      </p:sp>
      <p:sp>
        <p:nvSpPr>
          <p:cNvPr id="70" name="Rectangle 69"/>
          <p:cNvSpPr/>
          <p:nvPr/>
        </p:nvSpPr>
        <p:spPr>
          <a:xfrm>
            <a:off x="10178164" y="17864092"/>
            <a:ext cx="4566547" cy="502734"/>
          </a:xfrm>
          <a:prstGeom prst="rect">
            <a:avLst/>
          </a:prstGeom>
        </p:spPr>
        <p:txBody>
          <a:bodyPr wrap="none" lIns="86081" tIns="43042" rIns="86081" bIns="43042">
            <a:spAutoFit/>
          </a:bodyPr>
          <a:lstStyle/>
          <a:p>
            <a:pPr lvl="0" algn="just"/>
            <a:r>
              <a:rPr lang="en-US" sz="2700" dirty="0">
                <a:solidFill>
                  <a:prstClr val="black"/>
                </a:solidFill>
              </a:rPr>
              <a:t>Salmon is a rich source of EPA.</a:t>
            </a:r>
            <a:endParaRPr lang="en-US" sz="2700" dirty="0">
              <a:solidFill>
                <a:prstClr val="black"/>
              </a:solidFill>
            </a:endParaRPr>
          </a:p>
        </p:txBody>
      </p:sp>
      <p:sp>
        <p:nvSpPr>
          <p:cNvPr id="71" name="TextBox 70"/>
          <p:cNvSpPr txBox="1"/>
          <p:nvPr/>
        </p:nvSpPr>
        <p:spPr>
          <a:xfrm>
            <a:off x="469654" y="19949335"/>
            <a:ext cx="14093317" cy="2395249"/>
          </a:xfrm>
          <a:prstGeom prst="rect">
            <a:avLst/>
          </a:prstGeom>
          <a:noFill/>
        </p:spPr>
        <p:txBody>
          <a:bodyPr wrap="square" lIns="86081" tIns="43042" rIns="86081" bIns="43042" rtlCol="0">
            <a:spAutoFit/>
          </a:bodyPr>
          <a:lstStyle/>
          <a:p>
            <a:pPr algn="just"/>
            <a:r>
              <a:rPr lang="en-US" sz="3000" dirty="0">
                <a:solidFill>
                  <a:prstClr val="black"/>
                </a:solidFill>
              </a:rPr>
              <a:t>Microalgae and diatoms are the primary producers of LC-PUFAs in the aquatic food chain. They have been demonstrated as promising alternative sources to fish oils for the cultivation of EPA- and DHA. </a:t>
            </a:r>
            <a:r>
              <a:rPr lang="en-US" sz="3000" dirty="0"/>
              <a:t>Algae do not compete with food crops for arable land</a:t>
            </a:r>
            <a:r>
              <a:rPr lang="en-US" sz="3000" dirty="0">
                <a:solidFill>
                  <a:prstClr val="black"/>
                </a:solidFill>
              </a:rPr>
              <a:t>. </a:t>
            </a:r>
            <a:r>
              <a:rPr lang="en-US" sz="3000" dirty="0"/>
              <a:t>Their growth rate and productivity is very </a:t>
            </a:r>
            <a:r>
              <a:rPr lang="en-US" sz="3000" dirty="0"/>
              <a:t>high. </a:t>
            </a:r>
            <a:r>
              <a:rPr lang="en-US" sz="3000" dirty="0"/>
              <a:t>They can grow in a controlled growing condition, i.e. </a:t>
            </a:r>
            <a:r>
              <a:rPr lang="en-US" sz="3000" dirty="0"/>
              <a:t>in fermenters or closed </a:t>
            </a:r>
            <a:r>
              <a:rPr lang="en-US" sz="3000" dirty="0" err="1" smtClean="0"/>
              <a:t>photobioreactors</a:t>
            </a:r>
            <a:r>
              <a:rPr lang="en-US" sz="3000" dirty="0" smtClean="0"/>
              <a:t>.</a:t>
            </a:r>
            <a:endParaRPr lang="en-US" sz="3000" baseline="30000" dirty="0"/>
          </a:p>
        </p:txBody>
      </p:sp>
      <p:pic>
        <p:nvPicPr>
          <p:cNvPr id="73" name="Picture 72"/>
          <p:cNvPicPr>
            <a:picLocks noChangeAspect="1"/>
          </p:cNvPicPr>
          <p:nvPr/>
        </p:nvPicPr>
        <p:blipFill>
          <a:blip r:embed="rId10"/>
          <a:stretch>
            <a:fillRect/>
          </a:stretch>
        </p:blipFill>
        <p:spPr>
          <a:xfrm>
            <a:off x="799102" y="22555664"/>
            <a:ext cx="2220936" cy="2044851"/>
          </a:xfrm>
          <a:prstGeom prst="rect">
            <a:avLst/>
          </a:prstGeom>
        </p:spPr>
      </p:pic>
      <p:pic>
        <p:nvPicPr>
          <p:cNvPr id="74" name="Picture 73"/>
          <p:cNvPicPr>
            <a:picLocks/>
          </p:cNvPicPr>
          <p:nvPr/>
        </p:nvPicPr>
        <p:blipFill>
          <a:blip r:embed="rId11"/>
          <a:stretch>
            <a:fillRect/>
          </a:stretch>
        </p:blipFill>
        <p:spPr>
          <a:xfrm>
            <a:off x="3511999" y="22554113"/>
            <a:ext cx="2220566" cy="2046402"/>
          </a:xfrm>
          <a:prstGeom prst="rect">
            <a:avLst/>
          </a:prstGeom>
        </p:spPr>
      </p:pic>
      <p:pic>
        <p:nvPicPr>
          <p:cNvPr id="75" name="Picture 74"/>
          <p:cNvPicPr>
            <a:picLocks noChangeAspect="1"/>
          </p:cNvPicPr>
          <p:nvPr/>
        </p:nvPicPr>
        <p:blipFill>
          <a:blip r:embed="rId12"/>
          <a:stretch>
            <a:fillRect/>
          </a:stretch>
        </p:blipFill>
        <p:spPr>
          <a:xfrm>
            <a:off x="6404960" y="22614572"/>
            <a:ext cx="3075350" cy="1985944"/>
          </a:xfrm>
          <a:prstGeom prst="rect">
            <a:avLst/>
          </a:prstGeom>
        </p:spPr>
      </p:pic>
      <p:sp>
        <p:nvSpPr>
          <p:cNvPr id="78" name="Rectangle 77"/>
          <p:cNvSpPr/>
          <p:nvPr/>
        </p:nvSpPr>
        <p:spPr>
          <a:xfrm>
            <a:off x="9825353" y="22689347"/>
            <a:ext cx="4295607" cy="1752406"/>
          </a:xfrm>
          <a:prstGeom prst="rect">
            <a:avLst/>
          </a:prstGeom>
        </p:spPr>
        <p:txBody>
          <a:bodyPr wrap="none" lIns="86081" tIns="43042" rIns="86081" bIns="43042">
            <a:spAutoFit/>
          </a:bodyPr>
          <a:lstStyle/>
          <a:p>
            <a:pPr lvl="0" algn="just"/>
            <a:r>
              <a:rPr lang="en-US" sz="2700" dirty="0">
                <a:solidFill>
                  <a:prstClr val="black"/>
                </a:solidFill>
              </a:rPr>
              <a:t>From left to right: </a:t>
            </a:r>
          </a:p>
          <a:p>
            <a:pPr lvl="0" algn="just"/>
            <a:r>
              <a:rPr lang="it-IT" sz="2700" i="1" dirty="0" err="1"/>
              <a:t>Phaeodactylum</a:t>
            </a:r>
            <a:r>
              <a:rPr lang="it-IT" sz="2700" i="1" dirty="0"/>
              <a:t> </a:t>
            </a:r>
            <a:r>
              <a:rPr lang="it-IT" sz="2700" i="1" dirty="0" err="1"/>
              <a:t>tricornutum</a:t>
            </a:r>
            <a:endParaRPr lang="it-IT" sz="2700" i="1" dirty="0"/>
          </a:p>
          <a:p>
            <a:pPr lvl="0" algn="just"/>
            <a:r>
              <a:rPr lang="de-DE" sz="2700" i="1" dirty="0" err="1"/>
              <a:t>Nannochloropsis</a:t>
            </a:r>
            <a:r>
              <a:rPr lang="de-DE" sz="2700" i="1" dirty="0"/>
              <a:t> </a:t>
            </a:r>
            <a:r>
              <a:rPr lang="de-DE" sz="2700" i="1" dirty="0" err="1"/>
              <a:t>gaditana</a:t>
            </a:r>
            <a:endParaRPr lang="de-DE" sz="2700" i="1" dirty="0"/>
          </a:p>
          <a:p>
            <a:pPr lvl="0" algn="just"/>
            <a:r>
              <a:rPr lang="de-DE" sz="2700" i="1" dirty="0" err="1"/>
              <a:t>Photobioreactor</a:t>
            </a:r>
            <a:r>
              <a:rPr lang="de-DE" sz="2700" i="1" dirty="0"/>
              <a:t> </a:t>
            </a:r>
            <a:endParaRPr lang="de-DE" sz="2700" i="1" dirty="0"/>
          </a:p>
        </p:txBody>
      </p:sp>
      <p:sp>
        <p:nvSpPr>
          <p:cNvPr id="79" name="Rounded Rectangle 78"/>
          <p:cNvSpPr/>
          <p:nvPr/>
        </p:nvSpPr>
        <p:spPr>
          <a:xfrm>
            <a:off x="15226100" y="17401951"/>
            <a:ext cx="1485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smtClean="0"/>
              <a:t>[5] </a:t>
            </a:r>
            <a:r>
              <a:rPr lang="en-US" sz="4900" b="1" dirty="0"/>
              <a:t>Pathways for the biosynthesis </a:t>
            </a:r>
            <a:endParaRPr lang="en-US" sz="4900" b="1" dirty="0" smtClean="0"/>
          </a:p>
          <a:p>
            <a:pPr algn="ctr"/>
            <a:r>
              <a:rPr lang="en-US" sz="4900" b="1" dirty="0" smtClean="0"/>
              <a:t>of LC</a:t>
            </a:r>
            <a:r>
              <a:rPr lang="en-US" sz="4900" b="1" dirty="0"/>
              <a:t>-</a:t>
            </a:r>
            <a:r>
              <a:rPr lang="en-US" sz="4900" b="1" dirty="0" smtClean="0"/>
              <a:t>PUFA </a:t>
            </a:r>
            <a:r>
              <a:rPr lang="en-US" sz="4900" b="1" dirty="0"/>
              <a:t>in </a:t>
            </a:r>
            <a:r>
              <a:rPr lang="en-US" sz="4900" b="1" i="1" dirty="0" smtClean="0"/>
              <a:t>p. </a:t>
            </a:r>
            <a:r>
              <a:rPr lang="en-US" sz="4900" b="1" i="1" dirty="0" err="1" smtClean="0"/>
              <a:t>tricornutum</a:t>
            </a:r>
            <a:endParaRPr lang="en-US" sz="4900" b="1" i="1" dirty="0"/>
          </a:p>
        </p:txBody>
      </p:sp>
      <p:sp>
        <p:nvSpPr>
          <p:cNvPr id="80" name="Rounded Rectangle 79"/>
          <p:cNvSpPr/>
          <p:nvPr/>
        </p:nvSpPr>
        <p:spPr>
          <a:xfrm>
            <a:off x="15198142" y="17370976"/>
            <a:ext cx="14922691" cy="9103953"/>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81" name="Rounded Rectangle 80"/>
          <p:cNvSpPr/>
          <p:nvPr/>
        </p:nvSpPr>
        <p:spPr>
          <a:xfrm>
            <a:off x="218336" y="27017877"/>
            <a:ext cx="1458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a:t>[2] Principle of fatty acid biosynthesis</a:t>
            </a:r>
            <a:endParaRPr lang="en-US" sz="4900" b="1" dirty="0"/>
          </a:p>
        </p:txBody>
      </p:sp>
      <p:sp>
        <p:nvSpPr>
          <p:cNvPr id="82" name="Rounded Rectangle 81"/>
          <p:cNvSpPr/>
          <p:nvPr/>
        </p:nvSpPr>
        <p:spPr>
          <a:xfrm>
            <a:off x="187360" y="26979634"/>
            <a:ext cx="14657907" cy="7534236"/>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83" name="TextBox 82"/>
          <p:cNvSpPr txBox="1"/>
          <p:nvPr/>
        </p:nvSpPr>
        <p:spPr>
          <a:xfrm>
            <a:off x="469655" y="29001718"/>
            <a:ext cx="13993371" cy="5165238"/>
          </a:xfrm>
          <a:prstGeom prst="rect">
            <a:avLst/>
          </a:prstGeom>
          <a:noFill/>
        </p:spPr>
        <p:txBody>
          <a:bodyPr wrap="square" lIns="86081" tIns="43042" rIns="86081" bIns="43042" rtlCol="0">
            <a:spAutoFit/>
          </a:bodyPr>
          <a:lstStyle/>
          <a:p>
            <a:r>
              <a:rPr lang="en-US" sz="3000" dirty="0"/>
              <a:t>The </a:t>
            </a:r>
            <a:r>
              <a:rPr lang="en-US" sz="3000" dirty="0"/>
              <a:t>input to </a:t>
            </a:r>
            <a:r>
              <a:rPr lang="en-US" sz="3000" dirty="0">
                <a:solidFill>
                  <a:prstClr val="black"/>
                </a:solidFill>
              </a:rPr>
              <a:t>fatty</a:t>
            </a:r>
            <a:r>
              <a:rPr lang="en-US" sz="3000" dirty="0"/>
              <a:t> acid synthesis is acetyl-CoA , </a:t>
            </a:r>
            <a:r>
              <a:rPr lang="en-US" sz="3000" dirty="0">
                <a:solidFill>
                  <a:prstClr val="black"/>
                </a:solidFill>
              </a:rPr>
              <a:t>which</a:t>
            </a:r>
            <a:r>
              <a:rPr lang="en-US" sz="3000" dirty="0"/>
              <a:t> is </a:t>
            </a:r>
            <a:r>
              <a:rPr lang="en-US" sz="3000" dirty="0" err="1"/>
              <a:t>carboxylated</a:t>
            </a:r>
            <a:r>
              <a:rPr lang="en-US" sz="3000" dirty="0"/>
              <a:t> to </a:t>
            </a:r>
            <a:r>
              <a:rPr lang="en-US" sz="3000" dirty="0" err="1"/>
              <a:t>malonyl</a:t>
            </a:r>
            <a:r>
              <a:rPr lang="en-US" sz="3000" dirty="0"/>
              <a:t>-CoA</a:t>
            </a:r>
            <a:r>
              <a:rPr lang="en-US" sz="3000" dirty="0" smtClean="0"/>
              <a:t>.</a:t>
            </a:r>
            <a:endParaRPr lang="en-US" sz="3000" dirty="0"/>
          </a:p>
          <a:p>
            <a:r>
              <a:rPr lang="en-US" sz="3000" b="1" dirty="0">
                <a:solidFill>
                  <a:srgbClr val="FF0000"/>
                </a:solidFill>
              </a:rPr>
              <a:t>A</a:t>
            </a:r>
            <a:r>
              <a:rPr lang="pl-PL" sz="3000" b="1" dirty="0" err="1">
                <a:solidFill>
                  <a:srgbClr val="FF0000"/>
                </a:solidFill>
              </a:rPr>
              <a:t>cetyl</a:t>
            </a:r>
            <a:r>
              <a:rPr lang="pl-PL" sz="3000" b="1" dirty="0">
                <a:solidFill>
                  <a:srgbClr val="FF0000"/>
                </a:solidFill>
              </a:rPr>
              <a:t> </a:t>
            </a:r>
            <a:r>
              <a:rPr lang="pl-PL" sz="3000" b="1" dirty="0" err="1">
                <a:solidFill>
                  <a:srgbClr val="FF0000"/>
                </a:solidFill>
              </a:rPr>
              <a:t>CoA</a:t>
            </a:r>
            <a:r>
              <a:rPr lang="pl-PL" sz="3000" b="1" dirty="0">
                <a:solidFill>
                  <a:srgbClr val="FF0000"/>
                </a:solidFill>
              </a:rPr>
              <a:t> + CO2                 </a:t>
            </a:r>
            <a:r>
              <a:rPr lang="pl-PL" sz="3000" b="1" dirty="0" err="1">
                <a:solidFill>
                  <a:srgbClr val="FF0000"/>
                </a:solidFill>
              </a:rPr>
              <a:t>Malonyl</a:t>
            </a:r>
            <a:r>
              <a:rPr lang="pl-PL" sz="3000" b="1" dirty="0">
                <a:solidFill>
                  <a:srgbClr val="FF0000"/>
                </a:solidFill>
              </a:rPr>
              <a:t> </a:t>
            </a:r>
            <a:r>
              <a:rPr lang="pl-PL" sz="3000" b="1" dirty="0" err="1">
                <a:solidFill>
                  <a:srgbClr val="FF0000"/>
                </a:solidFill>
              </a:rPr>
              <a:t>CoA</a:t>
            </a:r>
            <a:r>
              <a:rPr lang="pl-PL" sz="3000" b="1" dirty="0">
                <a:solidFill>
                  <a:srgbClr val="FF0000"/>
                </a:solidFill>
              </a:rPr>
              <a:t> </a:t>
            </a:r>
            <a:endParaRPr lang="pl-PL" sz="3000" b="1" dirty="0" smtClean="0">
              <a:solidFill>
                <a:srgbClr val="FF0000"/>
              </a:solidFill>
            </a:endParaRPr>
          </a:p>
          <a:p>
            <a:r>
              <a:rPr lang="en-US" sz="3000" b="1" dirty="0" err="1"/>
              <a:t>Elonagation</a:t>
            </a:r>
            <a:r>
              <a:rPr lang="en-US" sz="3000" b="1" dirty="0"/>
              <a:t> </a:t>
            </a:r>
            <a:r>
              <a:rPr lang="en-US" sz="3000" dirty="0"/>
              <a:t>is the process of adding two carbon atoms to a fatty acid chain by using an </a:t>
            </a:r>
            <a:r>
              <a:rPr lang="en-US" sz="3000" dirty="0" err="1"/>
              <a:t>elongase</a:t>
            </a:r>
            <a:r>
              <a:rPr lang="en-US" sz="3000" dirty="0"/>
              <a:t> enzyme</a:t>
            </a:r>
            <a:r>
              <a:rPr lang="en-US" sz="3000" dirty="0" smtClean="0"/>
              <a:t>.</a:t>
            </a:r>
            <a:endParaRPr lang="en-US" sz="3000" b="1" dirty="0">
              <a:solidFill>
                <a:srgbClr val="FF0000"/>
              </a:solidFill>
            </a:endParaRPr>
          </a:p>
          <a:p>
            <a:r>
              <a:rPr lang="pl-PL" sz="3000" b="1" dirty="0">
                <a:solidFill>
                  <a:srgbClr val="FF0000"/>
                </a:solidFill>
              </a:rPr>
              <a:t>2NADPH + 2H</a:t>
            </a:r>
            <a:r>
              <a:rPr lang="pl-PL" sz="3000" b="1" baseline="30000" dirty="0">
                <a:solidFill>
                  <a:srgbClr val="FF0000"/>
                </a:solidFill>
              </a:rPr>
              <a:t>+ </a:t>
            </a:r>
            <a:r>
              <a:rPr lang="pl-PL" sz="3000" b="1" dirty="0">
                <a:solidFill>
                  <a:srgbClr val="FF0000"/>
                </a:solidFill>
              </a:rPr>
              <a:t>+ </a:t>
            </a:r>
            <a:r>
              <a:rPr lang="pl-PL" sz="3000" b="1" dirty="0" err="1">
                <a:solidFill>
                  <a:srgbClr val="FF0000"/>
                </a:solidFill>
              </a:rPr>
              <a:t>Malonyl</a:t>
            </a:r>
            <a:r>
              <a:rPr lang="pl-PL" sz="3000" b="1" dirty="0">
                <a:solidFill>
                  <a:srgbClr val="FF0000"/>
                </a:solidFill>
              </a:rPr>
              <a:t> </a:t>
            </a:r>
            <a:r>
              <a:rPr lang="pl-PL" sz="3000" b="1" dirty="0" err="1">
                <a:solidFill>
                  <a:srgbClr val="FF0000"/>
                </a:solidFill>
              </a:rPr>
              <a:t>CoA</a:t>
            </a:r>
            <a:r>
              <a:rPr lang="pl-PL" sz="3000" b="1" dirty="0">
                <a:solidFill>
                  <a:srgbClr val="FF0000"/>
                </a:solidFill>
              </a:rPr>
              <a:t> + </a:t>
            </a:r>
            <a:r>
              <a:rPr lang="pl-PL" sz="3000" b="1" dirty="0" err="1">
                <a:solidFill>
                  <a:srgbClr val="FF0000"/>
                </a:solidFill>
              </a:rPr>
              <a:t>long</a:t>
            </a:r>
            <a:r>
              <a:rPr lang="pl-PL" sz="3000" b="1" dirty="0">
                <a:solidFill>
                  <a:srgbClr val="FF0000"/>
                </a:solidFill>
              </a:rPr>
              <a:t> </a:t>
            </a:r>
            <a:r>
              <a:rPr lang="pl-PL" sz="3000" b="1" dirty="0" err="1">
                <a:solidFill>
                  <a:srgbClr val="FF0000"/>
                </a:solidFill>
              </a:rPr>
              <a:t>chain</a:t>
            </a:r>
            <a:r>
              <a:rPr lang="pl-PL" sz="3000" b="1" dirty="0">
                <a:solidFill>
                  <a:srgbClr val="FF0000"/>
                </a:solidFill>
              </a:rPr>
              <a:t> </a:t>
            </a:r>
            <a:r>
              <a:rPr lang="pl-PL" sz="3000" b="1" dirty="0" err="1">
                <a:solidFill>
                  <a:srgbClr val="FF0000"/>
                </a:solidFill>
              </a:rPr>
              <a:t>Fatty</a:t>
            </a:r>
            <a:r>
              <a:rPr lang="pl-PL" sz="3000" b="1" dirty="0">
                <a:solidFill>
                  <a:srgbClr val="FF0000"/>
                </a:solidFill>
              </a:rPr>
              <a:t> Acyl </a:t>
            </a:r>
            <a:r>
              <a:rPr lang="pl-PL" sz="3000" b="1" dirty="0" err="1">
                <a:solidFill>
                  <a:srgbClr val="FF0000"/>
                </a:solidFill>
              </a:rPr>
              <a:t>CoA</a:t>
            </a:r>
            <a:r>
              <a:rPr lang="pl-PL" sz="3000" b="1" dirty="0">
                <a:solidFill>
                  <a:srgbClr val="FF0000"/>
                </a:solidFill>
              </a:rPr>
              <a:t>                </a:t>
            </a:r>
            <a:r>
              <a:rPr lang="pl-PL" sz="3000" b="1" dirty="0" err="1">
                <a:solidFill>
                  <a:srgbClr val="FF0000"/>
                </a:solidFill>
              </a:rPr>
              <a:t>Fatty</a:t>
            </a:r>
            <a:r>
              <a:rPr lang="pl-PL" sz="3000" b="1" dirty="0">
                <a:solidFill>
                  <a:srgbClr val="FF0000"/>
                </a:solidFill>
              </a:rPr>
              <a:t> Acyl </a:t>
            </a:r>
            <a:r>
              <a:rPr lang="pl-PL" sz="3000" b="1" dirty="0" err="1">
                <a:solidFill>
                  <a:srgbClr val="FF0000"/>
                </a:solidFill>
              </a:rPr>
              <a:t>CoA</a:t>
            </a:r>
            <a:r>
              <a:rPr lang="pl-PL" sz="3000" b="1" dirty="0">
                <a:solidFill>
                  <a:srgbClr val="FF0000"/>
                </a:solidFill>
              </a:rPr>
              <a:t> </a:t>
            </a:r>
            <a:r>
              <a:rPr lang="pl-PL" sz="3000" b="1" dirty="0" err="1">
                <a:solidFill>
                  <a:srgbClr val="FF0000"/>
                </a:solidFill>
              </a:rPr>
              <a:t>lenghthed</a:t>
            </a:r>
            <a:r>
              <a:rPr lang="pl-PL" sz="3000" b="1" dirty="0">
                <a:solidFill>
                  <a:srgbClr val="FF0000"/>
                </a:solidFill>
              </a:rPr>
              <a:t> by </a:t>
            </a:r>
            <a:r>
              <a:rPr lang="pl-PL" sz="3000" b="1" dirty="0" err="1">
                <a:solidFill>
                  <a:srgbClr val="FF0000"/>
                </a:solidFill>
              </a:rPr>
              <a:t>two</a:t>
            </a:r>
            <a:r>
              <a:rPr lang="pl-PL" sz="3000" b="1" dirty="0">
                <a:solidFill>
                  <a:srgbClr val="FF0000"/>
                </a:solidFill>
              </a:rPr>
              <a:t> </a:t>
            </a:r>
            <a:r>
              <a:rPr lang="pl-PL" sz="3000" b="1" dirty="0" err="1" smtClean="0">
                <a:solidFill>
                  <a:srgbClr val="FF0000"/>
                </a:solidFill>
              </a:rPr>
              <a:t>carbons</a:t>
            </a:r>
            <a:endParaRPr lang="pl-PL" sz="3000" b="1" dirty="0">
              <a:solidFill>
                <a:srgbClr val="FF0000"/>
              </a:solidFill>
            </a:endParaRPr>
          </a:p>
          <a:p>
            <a:r>
              <a:rPr lang="en-US" sz="3000" b="1" dirty="0"/>
              <a:t>Desaturation </a:t>
            </a:r>
            <a:r>
              <a:rPr lang="en-US" sz="3000" dirty="0"/>
              <a:t>is the process of introducing a double bond between two carbons at a specific position using a </a:t>
            </a:r>
            <a:r>
              <a:rPr lang="en-US" sz="3000" dirty="0" err="1"/>
              <a:t>desaturase</a:t>
            </a:r>
            <a:r>
              <a:rPr lang="en-US" sz="3000" dirty="0"/>
              <a:t> enzyme</a:t>
            </a:r>
            <a:r>
              <a:rPr lang="en-US" sz="3000" dirty="0" smtClean="0"/>
              <a:t>.</a:t>
            </a:r>
            <a:endParaRPr lang="en-US" sz="3000" b="1" dirty="0">
              <a:solidFill>
                <a:srgbClr val="FF0000"/>
              </a:solidFill>
            </a:endParaRPr>
          </a:p>
          <a:p>
            <a:r>
              <a:rPr lang="en-US" sz="3000" b="1" dirty="0">
                <a:solidFill>
                  <a:srgbClr val="FF0000"/>
                </a:solidFill>
              </a:rPr>
              <a:t>RCH</a:t>
            </a:r>
            <a:r>
              <a:rPr lang="en-US" sz="3000" b="1" baseline="-25000" dirty="0">
                <a:solidFill>
                  <a:srgbClr val="FF0000"/>
                </a:solidFill>
              </a:rPr>
              <a:t>2</a:t>
            </a:r>
            <a:r>
              <a:rPr lang="en-US" sz="3000" b="1" dirty="0">
                <a:solidFill>
                  <a:srgbClr val="FF0000"/>
                </a:solidFill>
              </a:rPr>
              <a:t>CH</a:t>
            </a:r>
            <a:r>
              <a:rPr lang="en-US" sz="3000" b="1" baseline="-25000" dirty="0">
                <a:solidFill>
                  <a:srgbClr val="FF0000"/>
                </a:solidFill>
              </a:rPr>
              <a:t>2</a:t>
            </a:r>
            <a:r>
              <a:rPr lang="en-US" sz="3000" b="1" dirty="0">
                <a:solidFill>
                  <a:srgbClr val="FF0000"/>
                </a:solidFill>
              </a:rPr>
              <a:t>...CH</a:t>
            </a:r>
            <a:r>
              <a:rPr lang="en-US" sz="3000" b="1" baseline="-25000" dirty="0">
                <a:solidFill>
                  <a:srgbClr val="FF0000"/>
                </a:solidFill>
              </a:rPr>
              <a:t>2</a:t>
            </a:r>
            <a:r>
              <a:rPr lang="en-US" sz="3000" b="1" dirty="0">
                <a:solidFill>
                  <a:srgbClr val="FF0000"/>
                </a:solidFill>
              </a:rPr>
              <a:t>COSCoA + NADPH + H</a:t>
            </a:r>
            <a:r>
              <a:rPr lang="en-US" sz="3000" b="1" baseline="30000" dirty="0">
                <a:solidFill>
                  <a:srgbClr val="FF0000"/>
                </a:solidFill>
              </a:rPr>
              <a:t>+</a:t>
            </a:r>
            <a:r>
              <a:rPr lang="en-US" sz="3000" b="1" dirty="0">
                <a:solidFill>
                  <a:srgbClr val="FF0000"/>
                </a:solidFill>
              </a:rPr>
              <a:t> + O</a:t>
            </a:r>
            <a:r>
              <a:rPr lang="en-US" sz="3000" b="1" baseline="-25000" dirty="0">
                <a:solidFill>
                  <a:srgbClr val="FF0000"/>
                </a:solidFill>
              </a:rPr>
              <a:t>2</a:t>
            </a:r>
            <a:r>
              <a:rPr lang="en-US" sz="3000" b="1" dirty="0">
                <a:solidFill>
                  <a:srgbClr val="FF0000"/>
                </a:solidFill>
              </a:rPr>
              <a:t>              RCH=CH...CH</a:t>
            </a:r>
            <a:r>
              <a:rPr lang="en-US" sz="3000" b="1" baseline="-25000" dirty="0">
                <a:solidFill>
                  <a:srgbClr val="FF0000"/>
                </a:solidFill>
              </a:rPr>
              <a:t>2</a:t>
            </a:r>
            <a:r>
              <a:rPr lang="en-US" sz="3000" b="1" dirty="0">
                <a:solidFill>
                  <a:srgbClr val="FF0000"/>
                </a:solidFill>
              </a:rPr>
              <a:t>COSCoA + NADP</a:t>
            </a:r>
            <a:r>
              <a:rPr lang="en-US" sz="3000" b="1" baseline="30000" dirty="0">
                <a:solidFill>
                  <a:srgbClr val="FF0000"/>
                </a:solidFill>
              </a:rPr>
              <a:t>+</a:t>
            </a:r>
            <a:r>
              <a:rPr lang="en-US" sz="3000" b="1" dirty="0">
                <a:solidFill>
                  <a:srgbClr val="FF0000"/>
                </a:solidFill>
              </a:rPr>
              <a:t> + </a:t>
            </a:r>
            <a:r>
              <a:rPr lang="en-US" sz="3000" b="1" dirty="0" smtClean="0">
                <a:solidFill>
                  <a:srgbClr val="FF0000"/>
                </a:solidFill>
              </a:rPr>
              <a:t>2H</a:t>
            </a:r>
            <a:r>
              <a:rPr lang="en-US" sz="3000" b="1" baseline="-25000" dirty="0" smtClean="0">
                <a:solidFill>
                  <a:srgbClr val="FF0000"/>
                </a:solidFill>
              </a:rPr>
              <a:t>2</a:t>
            </a:r>
            <a:r>
              <a:rPr lang="en-US" sz="3000" b="1" dirty="0" smtClean="0">
                <a:solidFill>
                  <a:srgbClr val="FF0000"/>
                </a:solidFill>
              </a:rPr>
              <a:t>O</a:t>
            </a:r>
            <a:endParaRPr lang="en-US" sz="3000" b="1" dirty="0">
              <a:solidFill>
                <a:srgbClr val="FF0000"/>
              </a:solidFill>
            </a:endParaRPr>
          </a:p>
          <a:p>
            <a:r>
              <a:rPr lang="en-US" sz="3000" b="1" dirty="0"/>
              <a:t>A variety of unsaturated fatty acids can be formed by a combination of elongation and desaturation reactions</a:t>
            </a:r>
            <a:r>
              <a:rPr lang="en-US" sz="3000" b="1" dirty="0" smtClean="0"/>
              <a:t>.</a:t>
            </a:r>
            <a:endParaRPr lang="en-US" sz="3000" dirty="0"/>
          </a:p>
        </p:txBody>
      </p:sp>
      <p:cxnSp>
        <p:nvCxnSpPr>
          <p:cNvPr id="88" name="Straight Arrow Connector 87"/>
          <p:cNvCxnSpPr/>
          <p:nvPr/>
        </p:nvCxnSpPr>
        <p:spPr>
          <a:xfrm>
            <a:off x="7111881" y="32953327"/>
            <a:ext cx="1065976" cy="0"/>
          </a:xfrm>
          <a:prstGeom prst="straightConnector1">
            <a:avLst/>
          </a:prstGeom>
          <a:ln w="635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p:nvPr/>
        </p:nvCxnSpPr>
        <p:spPr>
          <a:xfrm>
            <a:off x="9707128" y="31154045"/>
            <a:ext cx="1065976" cy="0"/>
          </a:xfrm>
          <a:prstGeom prst="straightConnector1">
            <a:avLst/>
          </a:prstGeom>
          <a:ln w="635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a:off x="3511999" y="29751234"/>
            <a:ext cx="1065976" cy="0"/>
          </a:xfrm>
          <a:prstGeom prst="straightConnector1">
            <a:avLst/>
          </a:prstGeom>
          <a:ln w="63500">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98" name="Picture 97"/>
          <p:cNvPicPr>
            <a:picLocks noChangeAspect="1"/>
          </p:cNvPicPr>
          <p:nvPr/>
        </p:nvPicPr>
        <p:blipFill rotWithShape="1">
          <a:blip r:embed="rId13"/>
          <a:srcRect l="4058"/>
          <a:stretch/>
        </p:blipFill>
        <p:spPr>
          <a:xfrm>
            <a:off x="15245381" y="19220167"/>
            <a:ext cx="10680944" cy="7144475"/>
          </a:xfrm>
          <a:prstGeom prst="rect">
            <a:avLst/>
          </a:prstGeom>
        </p:spPr>
      </p:pic>
      <p:sp>
        <p:nvSpPr>
          <p:cNvPr id="99" name="TextBox 98"/>
          <p:cNvSpPr txBox="1"/>
          <p:nvPr/>
        </p:nvSpPr>
        <p:spPr>
          <a:xfrm>
            <a:off x="25957301" y="19301763"/>
            <a:ext cx="3978744" cy="7155805"/>
          </a:xfrm>
          <a:prstGeom prst="rect">
            <a:avLst/>
          </a:prstGeom>
          <a:noFill/>
        </p:spPr>
        <p:txBody>
          <a:bodyPr wrap="square" rtlCol="0">
            <a:spAutoFit/>
          </a:bodyPr>
          <a:lstStyle/>
          <a:p>
            <a:pPr algn="just"/>
            <a:r>
              <a:rPr lang="en-US" sz="2700" dirty="0"/>
              <a:t>Pathways for the biosynthesis of LC-PUFAs in </a:t>
            </a:r>
            <a:r>
              <a:rPr lang="en-US" sz="2700" i="1" dirty="0"/>
              <a:t>P. </a:t>
            </a:r>
            <a:r>
              <a:rPr lang="en-US" sz="2700" i="1" dirty="0" err="1" smtClean="0"/>
              <a:t>tricornutum</a:t>
            </a:r>
            <a:r>
              <a:rPr lang="en-US" sz="2700" dirty="0" smtClean="0"/>
              <a:t>. The </a:t>
            </a:r>
            <a:r>
              <a:rPr lang="en-US" sz="2700" dirty="0"/>
              <a:t>predominant route for the biosynthesis of EPA is shown with red arrows and in bold text, along with other </a:t>
            </a:r>
            <a:r>
              <a:rPr lang="en-US" sz="2700" dirty="0">
                <a:solidFill>
                  <a:prstClr val="black"/>
                </a:solidFill>
              </a:rPr>
              <a:t>minor</a:t>
            </a:r>
            <a:r>
              <a:rPr lang="en-US" sz="2700" dirty="0"/>
              <a:t> routes described by </a:t>
            </a:r>
            <a:r>
              <a:rPr lang="en-US" sz="2700" dirty="0" err="1" smtClean="0"/>
              <a:t>Arao</a:t>
            </a:r>
            <a:r>
              <a:rPr lang="en-US" sz="2700" dirty="0" smtClean="0"/>
              <a:t> and Yamada[2]. </a:t>
            </a:r>
            <a:r>
              <a:rPr lang="en-US" sz="2700" dirty="0"/>
              <a:t>The predicted pathways for the biosynthesis of DHA are within the broken lined box and the expected most active route is shown with red broken arrows and with text in </a:t>
            </a:r>
            <a:r>
              <a:rPr lang="en-US" sz="2700" dirty="0" smtClean="0"/>
              <a:t>grey [1].</a:t>
            </a:r>
            <a:endParaRPr lang="en-US" sz="2700" dirty="0"/>
          </a:p>
        </p:txBody>
      </p:sp>
      <p:sp>
        <p:nvSpPr>
          <p:cNvPr id="111" name="Rounded Rectangle 110"/>
          <p:cNvSpPr/>
          <p:nvPr/>
        </p:nvSpPr>
        <p:spPr>
          <a:xfrm>
            <a:off x="249312" y="34526719"/>
            <a:ext cx="1458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smtClean="0"/>
              <a:t>[3] Model</a:t>
            </a:r>
            <a:endParaRPr lang="en-US" sz="4900" b="1" i="1" dirty="0"/>
          </a:p>
        </p:txBody>
      </p:sp>
      <p:sp>
        <p:nvSpPr>
          <p:cNvPr id="112" name="Rounded Rectangle 111"/>
          <p:cNvSpPr/>
          <p:nvPr/>
        </p:nvSpPr>
        <p:spPr>
          <a:xfrm>
            <a:off x="187360" y="34464769"/>
            <a:ext cx="14659200" cy="8234047"/>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113" name="TextBox 112"/>
          <p:cNvSpPr txBox="1"/>
          <p:nvPr/>
        </p:nvSpPr>
        <p:spPr>
          <a:xfrm>
            <a:off x="334391" y="36593254"/>
            <a:ext cx="14411876" cy="1477328"/>
          </a:xfrm>
          <a:prstGeom prst="rect">
            <a:avLst/>
          </a:prstGeom>
          <a:noFill/>
        </p:spPr>
        <p:txBody>
          <a:bodyPr wrap="square" rtlCol="0">
            <a:spAutoFit/>
          </a:bodyPr>
          <a:lstStyle/>
          <a:p>
            <a:r>
              <a:rPr lang="en-US" sz="3000" b="1" dirty="0" smtClean="0"/>
              <a:t>Representation</a:t>
            </a:r>
            <a:r>
              <a:rPr lang="en-US" sz="3000" dirty="0" smtClean="0"/>
              <a:t>: Single bonds between individual carbon atoms of the fatty acid chain is represented by ‘1’ and double bonds are being represented by ‘0’. </a:t>
            </a:r>
            <a:r>
              <a:rPr lang="en-US" sz="3000" dirty="0"/>
              <a:t>A</a:t>
            </a:r>
            <a:r>
              <a:rPr lang="en-US" sz="3000" dirty="0" smtClean="0"/>
              <a:t> fatty acid of chain length ‘N’ is being represented by ‘N-3’ ‘1’s and ‘0’s.</a:t>
            </a:r>
          </a:p>
        </p:txBody>
      </p:sp>
      <p:sp>
        <p:nvSpPr>
          <p:cNvPr id="116" name="TextBox 115"/>
          <p:cNvSpPr txBox="1"/>
          <p:nvPr/>
        </p:nvSpPr>
        <p:spPr>
          <a:xfrm>
            <a:off x="5108174" y="38409211"/>
            <a:ext cx="4960622" cy="1754327"/>
          </a:xfrm>
          <a:prstGeom prst="rect">
            <a:avLst/>
          </a:prstGeom>
          <a:noFill/>
        </p:spPr>
        <p:txBody>
          <a:bodyPr wrap="square" rtlCol="0">
            <a:spAutoFit/>
          </a:bodyPr>
          <a:lstStyle/>
          <a:p>
            <a:pPr algn="just"/>
            <a:r>
              <a:rPr lang="en-US" sz="2700" dirty="0" smtClean="0"/>
              <a:t>Left: Representation of saturated fatty acid in our model, right: representation </a:t>
            </a:r>
            <a:r>
              <a:rPr lang="en-US" sz="2700" dirty="0"/>
              <a:t>of </a:t>
            </a:r>
            <a:r>
              <a:rPr lang="en-US" sz="2700" dirty="0" smtClean="0"/>
              <a:t>unsaturated</a:t>
            </a:r>
            <a:r>
              <a:rPr lang="en-US" sz="2700" dirty="0"/>
              <a:t> </a:t>
            </a:r>
            <a:r>
              <a:rPr lang="en-US" sz="2700" dirty="0" smtClean="0"/>
              <a:t>fatty </a:t>
            </a:r>
            <a:r>
              <a:rPr lang="en-US" sz="2700" dirty="0"/>
              <a:t>acid in our model</a:t>
            </a:r>
          </a:p>
        </p:txBody>
      </p:sp>
      <p:sp>
        <p:nvSpPr>
          <p:cNvPr id="117" name="TextBox 116"/>
          <p:cNvSpPr txBox="1"/>
          <p:nvPr/>
        </p:nvSpPr>
        <p:spPr>
          <a:xfrm>
            <a:off x="486791" y="40578433"/>
            <a:ext cx="14411876" cy="1938992"/>
          </a:xfrm>
          <a:prstGeom prst="rect">
            <a:avLst/>
          </a:prstGeom>
          <a:noFill/>
        </p:spPr>
        <p:txBody>
          <a:bodyPr wrap="square" rtlCol="0">
            <a:spAutoFit/>
          </a:bodyPr>
          <a:lstStyle/>
          <a:p>
            <a:r>
              <a:rPr lang="en-US" sz="3000" b="1" dirty="0" smtClean="0"/>
              <a:t>Rules</a:t>
            </a:r>
            <a:r>
              <a:rPr lang="en-US" sz="3000" dirty="0" smtClean="0"/>
              <a:t>:</a:t>
            </a:r>
          </a:p>
          <a:p>
            <a:pPr marL="514350" indent="-514350">
              <a:buAutoNum type="arabicPeriod"/>
            </a:pPr>
            <a:r>
              <a:rPr lang="en-US" sz="3000" dirty="0" smtClean="0"/>
              <a:t>Desaturation </a:t>
            </a:r>
            <a:r>
              <a:rPr lang="en-US" sz="3000" dirty="0"/>
              <a:t>change the status of a bond from ‘1’ </a:t>
            </a:r>
            <a:r>
              <a:rPr lang="en-US" sz="3000" dirty="0" smtClean="0"/>
              <a:t>to </a:t>
            </a:r>
            <a:r>
              <a:rPr lang="en-US" sz="3000" dirty="0"/>
              <a:t>‘0</a:t>
            </a:r>
            <a:r>
              <a:rPr lang="en-US" sz="3000" dirty="0" smtClean="0"/>
              <a:t>’.</a:t>
            </a:r>
          </a:p>
          <a:p>
            <a:pPr marL="514350" indent="-514350">
              <a:buAutoNum type="arabicPeriod"/>
            </a:pPr>
            <a:r>
              <a:rPr lang="en-US" sz="3000" dirty="0" smtClean="0"/>
              <a:t>A carbon can just have one double bond (i.e. no two consecutive zeros are allowed).</a:t>
            </a:r>
          </a:p>
          <a:p>
            <a:pPr marL="514350" indent="-514350">
              <a:buAutoNum type="arabicPeriod"/>
            </a:pPr>
            <a:r>
              <a:rPr lang="en-US" sz="3000" dirty="0" smtClean="0"/>
              <a:t>Carboxyl and methyl carbons cannot have double bond.</a:t>
            </a:r>
          </a:p>
        </p:txBody>
      </p:sp>
      <p:sp>
        <p:nvSpPr>
          <p:cNvPr id="118" name="Rounded Rectangle 117"/>
          <p:cNvSpPr/>
          <p:nvPr/>
        </p:nvSpPr>
        <p:spPr>
          <a:xfrm>
            <a:off x="15234487" y="26559190"/>
            <a:ext cx="1485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smtClean="0"/>
              <a:t>[6] Enzyme </a:t>
            </a:r>
            <a:r>
              <a:rPr lang="en-US" sz="4900" b="1" dirty="0" err="1" smtClean="0"/>
              <a:t>unspecificity</a:t>
            </a:r>
            <a:r>
              <a:rPr lang="en-US" sz="4900" b="1" dirty="0" smtClean="0"/>
              <a:t> results in combinatorial explosion</a:t>
            </a:r>
            <a:endParaRPr lang="en-US" sz="4900" b="1" i="1" dirty="0"/>
          </a:p>
        </p:txBody>
      </p:sp>
      <p:sp>
        <p:nvSpPr>
          <p:cNvPr id="119" name="Rounded Rectangle 118"/>
          <p:cNvSpPr/>
          <p:nvPr/>
        </p:nvSpPr>
        <p:spPr>
          <a:xfrm>
            <a:off x="15198142" y="26528216"/>
            <a:ext cx="14922691" cy="4335005"/>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120" name="TextBox 119"/>
          <p:cNvSpPr txBox="1"/>
          <p:nvPr/>
        </p:nvSpPr>
        <p:spPr>
          <a:xfrm>
            <a:off x="15228607" y="28388604"/>
            <a:ext cx="14844987" cy="1477328"/>
          </a:xfrm>
          <a:prstGeom prst="rect">
            <a:avLst/>
          </a:prstGeom>
          <a:noFill/>
        </p:spPr>
        <p:txBody>
          <a:bodyPr wrap="square" rtlCol="0">
            <a:spAutoFit/>
          </a:bodyPr>
          <a:lstStyle/>
          <a:p>
            <a:pPr algn="just"/>
            <a:r>
              <a:rPr lang="en-US" sz="3000" dirty="0"/>
              <a:t>1</a:t>
            </a:r>
            <a:r>
              <a:rPr lang="en-US" sz="3000" dirty="0" smtClean="0"/>
              <a:t>. Choosing </a:t>
            </a:r>
            <a:r>
              <a:rPr lang="en-US" sz="3000" dirty="0"/>
              <a:t>between elongation and desaturation is a random process </a:t>
            </a:r>
            <a:r>
              <a:rPr lang="en-US" sz="3000" dirty="0" smtClean="0"/>
              <a:t>and is proportional </a:t>
            </a:r>
            <a:r>
              <a:rPr lang="en-US" sz="3000" dirty="0"/>
              <a:t>to the ratio between the availability of the of the </a:t>
            </a:r>
            <a:r>
              <a:rPr lang="en-US" sz="3000" dirty="0" err="1"/>
              <a:t>elongase</a:t>
            </a:r>
            <a:r>
              <a:rPr lang="en-US" sz="3000" dirty="0"/>
              <a:t> and </a:t>
            </a:r>
            <a:r>
              <a:rPr lang="en-US" sz="3000" dirty="0" err="1"/>
              <a:t>desaturase</a:t>
            </a:r>
            <a:r>
              <a:rPr lang="en-US" sz="3000" dirty="0"/>
              <a:t> enzymes.</a:t>
            </a:r>
          </a:p>
          <a:p>
            <a:pPr algn="just"/>
            <a:r>
              <a:rPr lang="en-US" sz="3000" dirty="0"/>
              <a:t>2</a:t>
            </a:r>
            <a:r>
              <a:rPr lang="en-US" sz="3000" dirty="0" smtClean="0"/>
              <a:t>. The </a:t>
            </a:r>
            <a:r>
              <a:rPr lang="en-US" sz="3000" dirty="0"/>
              <a:t>position for introducing a double bond is also a random variable.</a:t>
            </a:r>
            <a:endParaRPr lang="en-US" sz="3000" dirty="0"/>
          </a:p>
        </p:txBody>
      </p:sp>
      <p:sp>
        <p:nvSpPr>
          <p:cNvPr id="124" name="Rounded Rectangle 123"/>
          <p:cNvSpPr/>
          <p:nvPr/>
        </p:nvSpPr>
        <p:spPr>
          <a:xfrm>
            <a:off x="15226100" y="10215752"/>
            <a:ext cx="1485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smtClean="0"/>
              <a:t>[4] Number of fatty acids of chain length N</a:t>
            </a:r>
            <a:endParaRPr lang="en-US" sz="4900" b="1" i="1" dirty="0"/>
          </a:p>
        </p:txBody>
      </p:sp>
      <p:sp>
        <p:nvSpPr>
          <p:cNvPr id="125" name="Rounded Rectangle 124"/>
          <p:cNvSpPr/>
          <p:nvPr/>
        </p:nvSpPr>
        <p:spPr>
          <a:xfrm>
            <a:off x="15189755" y="10153802"/>
            <a:ext cx="14922691" cy="7189928"/>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128" name="TextBox 127"/>
          <p:cNvSpPr txBox="1"/>
          <p:nvPr/>
        </p:nvSpPr>
        <p:spPr>
          <a:xfrm>
            <a:off x="15267460" y="13101185"/>
            <a:ext cx="4774042" cy="3323987"/>
          </a:xfrm>
          <a:prstGeom prst="rect">
            <a:avLst/>
          </a:prstGeom>
          <a:noFill/>
        </p:spPr>
        <p:txBody>
          <a:bodyPr wrap="square" rtlCol="0">
            <a:spAutoFit/>
          </a:bodyPr>
          <a:lstStyle/>
          <a:p>
            <a:pPr algn="just"/>
            <a:r>
              <a:rPr lang="en-US" sz="3000" dirty="0" smtClean="0"/>
              <a:t>The </a:t>
            </a:r>
            <a:r>
              <a:rPr lang="en-US" sz="3000" dirty="0"/>
              <a:t>number </a:t>
            </a:r>
            <a:r>
              <a:rPr lang="en-US" sz="3000" dirty="0" smtClean="0"/>
              <a:t>of of fatty acids of chain length N is equal to number of a </a:t>
            </a:r>
            <a:r>
              <a:rPr lang="en-US" sz="3000" dirty="0"/>
              <a:t>binary strings of length </a:t>
            </a:r>
            <a:r>
              <a:rPr lang="en-US" sz="3000" dirty="0" smtClean="0"/>
              <a:t>N-3 without having  </a:t>
            </a:r>
            <a:r>
              <a:rPr lang="en-US" sz="3000" dirty="0"/>
              <a:t>consecutive </a:t>
            </a:r>
            <a:r>
              <a:rPr lang="en-US" sz="3000" dirty="0" smtClean="0"/>
              <a:t>‘0’s. </a:t>
            </a:r>
            <a:r>
              <a:rPr lang="en-US" sz="3000" dirty="0"/>
              <a:t>T</a:t>
            </a:r>
            <a:r>
              <a:rPr lang="en-US" sz="3000" dirty="0" smtClean="0"/>
              <a:t>his is  </a:t>
            </a:r>
            <a:r>
              <a:rPr lang="en-US" sz="3000" dirty="0"/>
              <a:t>equal to the Fibonacci number </a:t>
            </a:r>
            <a:r>
              <a:rPr lang="en-US" sz="3000" i="1" dirty="0"/>
              <a:t>F</a:t>
            </a:r>
            <a:r>
              <a:rPr lang="en-US" sz="3000" i="1" baseline="-25000" dirty="0"/>
              <a:t>N-</a:t>
            </a:r>
            <a:r>
              <a:rPr lang="en-US" sz="3000" i="1" baseline="-25000" dirty="0" smtClean="0"/>
              <a:t>1</a:t>
            </a:r>
            <a:r>
              <a:rPr lang="en-US" sz="3000" i="1" dirty="0" smtClean="0"/>
              <a:t>.</a:t>
            </a:r>
            <a:endParaRPr lang="en-US" sz="3000" baseline="-25000" dirty="0"/>
          </a:p>
        </p:txBody>
      </p:sp>
      <p:graphicFrame>
        <p:nvGraphicFramePr>
          <p:cNvPr id="130" name="Object 129"/>
          <p:cNvGraphicFramePr>
            <a:graphicFrameLocks noChangeAspect="1"/>
          </p:cNvGraphicFramePr>
          <p:nvPr>
            <p:extLst>
              <p:ext uri="{D42A27DB-BD31-4B8C-83A1-F6EECF244321}">
                <p14:modId xmlns:p14="http://schemas.microsoft.com/office/powerpoint/2010/main" val="1452832820"/>
              </p:ext>
            </p:extLst>
          </p:nvPr>
        </p:nvGraphicFramePr>
        <p:xfrm>
          <a:off x="20404548" y="12149166"/>
          <a:ext cx="9500516" cy="5035597"/>
        </p:xfrm>
        <a:graphic>
          <a:graphicData uri="http://schemas.openxmlformats.org/presentationml/2006/ole">
            <mc:AlternateContent xmlns:mc="http://schemas.openxmlformats.org/markup-compatibility/2006">
              <mc:Choice xmlns:v="urn:schemas-microsoft-com:vml" Requires="v">
                <p:oleObj spid="_x0000_s1037" name="Document" r:id="rId14" imgW="5613400" imgH="3556000" progId="Word.Document.12">
                  <p:link updateAutomatic="1"/>
                </p:oleObj>
              </mc:Choice>
              <mc:Fallback>
                <p:oleObj name="Document" r:id="rId14" imgW="5613400" imgH="3556000" progId="Word.Document.12">
                  <p:link updateAutomatic="1"/>
                  <p:pic>
                    <p:nvPicPr>
                      <p:cNvPr id="0" name=""/>
                      <p:cNvPicPr/>
                      <p:nvPr/>
                    </p:nvPicPr>
                    <p:blipFill>
                      <a:blip r:embed="rId15"/>
                      <a:stretch>
                        <a:fillRect/>
                      </a:stretch>
                    </p:blipFill>
                    <p:spPr>
                      <a:xfrm>
                        <a:off x="20404548" y="12149166"/>
                        <a:ext cx="9500516" cy="5035597"/>
                      </a:xfrm>
                      <a:prstGeom prst="rect">
                        <a:avLst/>
                      </a:prstGeom>
                    </p:spPr>
                  </p:pic>
                </p:oleObj>
              </mc:Fallback>
            </mc:AlternateContent>
          </a:graphicData>
        </a:graphic>
      </p:graphicFrame>
      <p:sp>
        <p:nvSpPr>
          <p:cNvPr id="132" name="TextBox 131"/>
          <p:cNvSpPr txBox="1"/>
          <p:nvPr/>
        </p:nvSpPr>
        <p:spPr>
          <a:xfrm>
            <a:off x="15296356" y="30005223"/>
            <a:ext cx="10454117" cy="507831"/>
          </a:xfrm>
          <a:prstGeom prst="rect">
            <a:avLst/>
          </a:prstGeom>
          <a:noFill/>
        </p:spPr>
        <p:txBody>
          <a:bodyPr wrap="none" rtlCol="0">
            <a:spAutoFit/>
          </a:bodyPr>
          <a:lstStyle/>
          <a:p>
            <a:r>
              <a:rPr lang="en-US" sz="2700" dirty="0" smtClean="0"/>
              <a:t>1111        </a:t>
            </a:r>
            <a:r>
              <a:rPr lang="en-US" sz="2700" dirty="0" smtClean="0">
                <a:solidFill>
                  <a:srgbClr val="FF0000"/>
                </a:solidFill>
              </a:rPr>
              <a:t>11</a:t>
            </a:r>
            <a:r>
              <a:rPr lang="en-US" sz="2700" dirty="0" smtClean="0"/>
              <a:t>1111         </a:t>
            </a:r>
            <a:r>
              <a:rPr lang="en-US" sz="2700" dirty="0" smtClean="0">
                <a:solidFill>
                  <a:srgbClr val="FF0000"/>
                </a:solidFill>
              </a:rPr>
              <a:t>11</a:t>
            </a:r>
            <a:r>
              <a:rPr lang="en-US" sz="2700" dirty="0" smtClean="0"/>
              <a:t>0111         </a:t>
            </a:r>
            <a:r>
              <a:rPr lang="en-US" sz="2700" dirty="0" smtClean="0">
                <a:solidFill>
                  <a:srgbClr val="FF0000"/>
                </a:solidFill>
              </a:rPr>
              <a:t>11</a:t>
            </a:r>
            <a:r>
              <a:rPr lang="en-US" sz="2700" dirty="0" smtClean="0"/>
              <a:t>0101         </a:t>
            </a:r>
            <a:r>
              <a:rPr lang="en-US" sz="2700" dirty="0" smtClean="0">
                <a:solidFill>
                  <a:srgbClr val="FF0000"/>
                </a:solidFill>
              </a:rPr>
              <a:t>1111</a:t>
            </a:r>
            <a:r>
              <a:rPr lang="en-US" sz="2700" dirty="0" smtClean="0"/>
              <a:t>0101        </a:t>
            </a:r>
            <a:r>
              <a:rPr lang="en-US" sz="2700" dirty="0" smtClean="0">
                <a:solidFill>
                  <a:srgbClr val="FF0000"/>
                </a:solidFill>
              </a:rPr>
              <a:t>0111</a:t>
            </a:r>
            <a:r>
              <a:rPr lang="en-US" sz="2700" dirty="0" smtClean="0"/>
              <a:t>0101           </a:t>
            </a:r>
            <a:endParaRPr lang="en-US" sz="2700" dirty="0"/>
          </a:p>
        </p:txBody>
      </p:sp>
      <p:cxnSp>
        <p:nvCxnSpPr>
          <p:cNvPr id="140" name="Straight Arrow Connector 139"/>
          <p:cNvCxnSpPr/>
          <p:nvPr/>
        </p:nvCxnSpPr>
        <p:spPr>
          <a:xfrm>
            <a:off x="25494376" y="30294931"/>
            <a:ext cx="469920"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26133627" y="29616726"/>
            <a:ext cx="3855302" cy="1246495"/>
          </a:xfrm>
          <a:prstGeom prst="rect">
            <a:avLst/>
          </a:prstGeom>
          <a:noFill/>
        </p:spPr>
        <p:txBody>
          <a:bodyPr wrap="square" rtlCol="0">
            <a:spAutoFit/>
          </a:bodyPr>
          <a:lstStyle/>
          <a:p>
            <a:pPr algn="just"/>
            <a:r>
              <a:rPr lang="en-US" sz="2400" dirty="0" smtClean="0"/>
              <a:t>The process continues until the maximum length and desaturation are achieved</a:t>
            </a:r>
            <a:r>
              <a:rPr lang="en-US" sz="2700" dirty="0" smtClean="0"/>
              <a:t>.</a:t>
            </a:r>
            <a:endParaRPr lang="en-US" sz="2700" dirty="0"/>
          </a:p>
        </p:txBody>
      </p:sp>
      <p:cxnSp>
        <p:nvCxnSpPr>
          <p:cNvPr id="148" name="Straight Arrow Connector 147"/>
          <p:cNvCxnSpPr/>
          <p:nvPr/>
        </p:nvCxnSpPr>
        <p:spPr>
          <a:xfrm>
            <a:off x="16126756" y="30294931"/>
            <a:ext cx="469920"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a:off x="17868776" y="30294931"/>
            <a:ext cx="469920"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p:nvPr/>
        </p:nvCxnSpPr>
        <p:spPr>
          <a:xfrm>
            <a:off x="19618172" y="30294931"/>
            <a:ext cx="469920"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p:nvPr/>
        </p:nvCxnSpPr>
        <p:spPr>
          <a:xfrm>
            <a:off x="21351008" y="30294931"/>
            <a:ext cx="469920"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cxnSp>
        <p:nvCxnSpPr>
          <p:cNvPr id="152" name="Straight Arrow Connector 151"/>
          <p:cNvCxnSpPr/>
          <p:nvPr/>
        </p:nvCxnSpPr>
        <p:spPr>
          <a:xfrm>
            <a:off x="23411218" y="30294931"/>
            <a:ext cx="469920"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sp>
        <p:nvSpPr>
          <p:cNvPr id="155" name="Rounded Rectangle 154"/>
          <p:cNvSpPr/>
          <p:nvPr/>
        </p:nvSpPr>
        <p:spPr>
          <a:xfrm>
            <a:off x="15234487" y="30951059"/>
            <a:ext cx="1485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smtClean="0"/>
              <a:t>[7] Simulation results </a:t>
            </a:r>
            <a:endParaRPr lang="en-US" sz="4900" b="1" i="1" dirty="0"/>
          </a:p>
        </p:txBody>
      </p:sp>
      <p:sp>
        <p:nvSpPr>
          <p:cNvPr id="156" name="Rounded Rectangle 155"/>
          <p:cNvSpPr/>
          <p:nvPr/>
        </p:nvSpPr>
        <p:spPr>
          <a:xfrm>
            <a:off x="15198142" y="30920085"/>
            <a:ext cx="14922691" cy="7072442"/>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sp>
        <p:nvSpPr>
          <p:cNvPr id="157" name="Rounded Rectangle 156"/>
          <p:cNvSpPr/>
          <p:nvPr/>
        </p:nvSpPr>
        <p:spPr>
          <a:xfrm>
            <a:off x="15234487" y="38023501"/>
            <a:ext cx="14850000" cy="1710000"/>
          </a:xfrm>
          <a:prstGeom prst="roundRect">
            <a:avLst/>
          </a:prstGeom>
          <a:solidFill>
            <a:srgbClr val="008000"/>
          </a:solidFill>
          <a:ln w="190500">
            <a:solidFill>
              <a:srgbClr val="008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pPr algn="ctr"/>
            <a:r>
              <a:rPr lang="en-US" sz="4900" b="1" dirty="0" smtClean="0"/>
              <a:t>[8] Future work</a:t>
            </a:r>
            <a:endParaRPr lang="en-US" sz="4900" b="1" i="1" dirty="0"/>
          </a:p>
        </p:txBody>
      </p:sp>
      <p:sp>
        <p:nvSpPr>
          <p:cNvPr id="158" name="Rounded Rectangle 157"/>
          <p:cNvSpPr/>
          <p:nvPr/>
        </p:nvSpPr>
        <p:spPr>
          <a:xfrm>
            <a:off x="15198142" y="38020748"/>
            <a:ext cx="14922691" cy="3237445"/>
          </a:xfrm>
          <a:prstGeom prst="roundRect">
            <a:avLst>
              <a:gd name="adj" fmla="val 1964"/>
            </a:avLst>
          </a:prstGeom>
          <a:noFill/>
          <a:ln w="127000">
            <a:solidFill>
              <a:srgbClr val="000090"/>
            </a:solidFill>
          </a:ln>
        </p:spPr>
        <p:style>
          <a:lnRef idx="1">
            <a:schemeClr val="accent1"/>
          </a:lnRef>
          <a:fillRef idx="3">
            <a:schemeClr val="accent1"/>
          </a:fillRef>
          <a:effectRef idx="2">
            <a:schemeClr val="accent1"/>
          </a:effectRef>
          <a:fontRef idx="minor">
            <a:schemeClr val="lt1"/>
          </a:fontRef>
        </p:style>
        <p:txBody>
          <a:bodyPr lIns="86081" tIns="43042" rIns="86081" bIns="43042" spcCol="0" rtlCol="0" anchor="ctr"/>
          <a:lstStyle/>
          <a:p>
            <a:pPr algn="ctr"/>
            <a:endParaRPr lang="en-US"/>
          </a:p>
        </p:txBody>
      </p:sp>
      <p:pic>
        <p:nvPicPr>
          <p:cNvPr id="159" name="Picture 158"/>
          <p:cNvPicPr>
            <a:picLocks noChangeAspect="1"/>
          </p:cNvPicPr>
          <p:nvPr/>
        </p:nvPicPr>
        <p:blipFill rotWithShape="1">
          <a:blip r:embed="rId16"/>
          <a:srcRect l="3471" t="5494" r="4707"/>
          <a:stretch/>
        </p:blipFill>
        <p:spPr>
          <a:xfrm>
            <a:off x="15324578" y="32793143"/>
            <a:ext cx="6716850" cy="5184990"/>
          </a:xfrm>
          <a:prstGeom prst="rect">
            <a:avLst/>
          </a:prstGeom>
        </p:spPr>
      </p:pic>
      <p:sp>
        <p:nvSpPr>
          <p:cNvPr id="161" name="Rectangle 160"/>
          <p:cNvSpPr/>
          <p:nvPr/>
        </p:nvSpPr>
        <p:spPr>
          <a:xfrm>
            <a:off x="22041428" y="32848679"/>
            <a:ext cx="7992464" cy="5139869"/>
          </a:xfrm>
          <a:prstGeom prst="rect">
            <a:avLst/>
          </a:prstGeom>
        </p:spPr>
        <p:txBody>
          <a:bodyPr wrap="square">
            <a:spAutoFit/>
          </a:bodyPr>
          <a:lstStyle/>
          <a:p>
            <a:pPr algn="just"/>
            <a:r>
              <a:rPr lang="en-GB" sz="2700" dirty="0"/>
              <a:t>The simulation has been performed for a system with 200 molecules of unsaturated FA of length 6, i.e. </a:t>
            </a:r>
            <a:r>
              <a:rPr lang="en-US" sz="2700" i="1" dirty="0"/>
              <a:t>‘111’. </a:t>
            </a:r>
            <a:r>
              <a:rPr lang="en-GB" sz="2700" dirty="0"/>
              <a:t>At this stage the maximum chain length has been assumed to be </a:t>
            </a:r>
            <a:r>
              <a:rPr lang="en-GB" sz="2700" dirty="0" smtClean="0"/>
              <a:t>12. The </a:t>
            </a:r>
            <a:r>
              <a:rPr lang="en-GB" sz="2700" dirty="0"/>
              <a:t>simulation for each single molecule has been performed 200 times to calculate the average behaviour. Furthermore, the ratio between availability of </a:t>
            </a:r>
            <a:r>
              <a:rPr lang="en-GB" sz="2700" dirty="0" err="1"/>
              <a:t>elongase</a:t>
            </a:r>
            <a:r>
              <a:rPr lang="en-GB" sz="2700" dirty="0"/>
              <a:t> and </a:t>
            </a:r>
            <a:r>
              <a:rPr lang="en-GB" sz="2700" dirty="0" err="1"/>
              <a:t>desatures</a:t>
            </a:r>
            <a:r>
              <a:rPr lang="en-GB" sz="2700" dirty="0"/>
              <a:t> enzymes has been varied {0, 0.1,0.2,0.3,…,0.9}, </a:t>
            </a:r>
            <a:r>
              <a:rPr lang="en-GB" sz="2700" dirty="0" smtClean="0"/>
              <a:t>‘0’ </a:t>
            </a:r>
            <a:r>
              <a:rPr lang="en-GB" sz="2700" dirty="0"/>
              <a:t>means there is no </a:t>
            </a:r>
            <a:r>
              <a:rPr lang="en-GB" sz="2700" dirty="0" err="1"/>
              <a:t>desatures</a:t>
            </a:r>
            <a:r>
              <a:rPr lang="en-GB" sz="2700" dirty="0"/>
              <a:t> </a:t>
            </a:r>
            <a:r>
              <a:rPr lang="en-GB" sz="2700" dirty="0" smtClean="0"/>
              <a:t>present. </a:t>
            </a:r>
            <a:r>
              <a:rPr lang="en-GB" sz="2800" dirty="0"/>
              <a:t>The figure </a:t>
            </a:r>
            <a:r>
              <a:rPr lang="en-GB" sz="2800" dirty="0" smtClean="0"/>
              <a:t>shows </a:t>
            </a:r>
            <a:r>
              <a:rPr lang="en-GB" sz="2800" dirty="0"/>
              <a:t>the distribution of the attractor fatty acids for the</a:t>
            </a:r>
            <a:r>
              <a:rPr lang="en-GB" sz="2800" dirty="0"/>
              <a:t> </a:t>
            </a:r>
            <a:r>
              <a:rPr lang="en-GB" sz="2800" dirty="0" smtClean="0"/>
              <a:t>different ratio between availability of </a:t>
            </a:r>
            <a:r>
              <a:rPr lang="en-GB" sz="2800" dirty="0" err="1" smtClean="0"/>
              <a:t>elongase</a:t>
            </a:r>
            <a:r>
              <a:rPr lang="en-GB" sz="2800" dirty="0" smtClean="0"/>
              <a:t> and </a:t>
            </a:r>
            <a:r>
              <a:rPr lang="en-GB" sz="2800" dirty="0" err="1" smtClean="0"/>
              <a:t>desaturase</a:t>
            </a:r>
            <a:r>
              <a:rPr lang="en-GB" sz="2800" dirty="0" smtClean="0"/>
              <a:t> enzymes.</a:t>
            </a:r>
            <a:endParaRPr lang="en-GB" sz="2700" dirty="0" smtClean="0"/>
          </a:p>
        </p:txBody>
      </p:sp>
      <p:sp>
        <p:nvSpPr>
          <p:cNvPr id="162" name="TextBox 161"/>
          <p:cNvSpPr txBox="1"/>
          <p:nvPr/>
        </p:nvSpPr>
        <p:spPr>
          <a:xfrm>
            <a:off x="15352800" y="39893749"/>
            <a:ext cx="14432156" cy="1015663"/>
          </a:xfrm>
          <a:prstGeom prst="rect">
            <a:avLst/>
          </a:prstGeom>
          <a:noFill/>
        </p:spPr>
        <p:txBody>
          <a:bodyPr wrap="none" rtlCol="0">
            <a:spAutoFit/>
          </a:bodyPr>
          <a:lstStyle/>
          <a:p>
            <a:pPr marL="514350" indent="-514350">
              <a:buAutoNum type="arabicPeriod"/>
            </a:pPr>
            <a:r>
              <a:rPr lang="en-US" sz="3000" dirty="0" smtClean="0"/>
              <a:t>Use Gillespie algorithm to compute time </a:t>
            </a:r>
            <a:r>
              <a:rPr lang="en-US" sz="3000" smtClean="0"/>
              <a:t>evolution trajectories.</a:t>
            </a:r>
            <a:endParaRPr lang="en-US" sz="3000" dirty="0" smtClean="0"/>
          </a:p>
          <a:p>
            <a:pPr marL="514350" indent="-514350">
              <a:buAutoNum type="arabicPeriod"/>
            </a:pPr>
            <a:r>
              <a:rPr lang="en-US" sz="3000" dirty="0" smtClean="0"/>
              <a:t>Expand the model for an open system in which fatty acids can be created and degraded.</a:t>
            </a:r>
          </a:p>
        </p:txBody>
      </p:sp>
      <p:sp>
        <p:nvSpPr>
          <p:cNvPr id="164" name="Rounded Rectangle 163"/>
          <p:cNvSpPr/>
          <p:nvPr/>
        </p:nvSpPr>
        <p:spPr>
          <a:xfrm>
            <a:off x="15306214" y="41399298"/>
            <a:ext cx="14850000" cy="1303200"/>
          </a:xfrm>
          <a:prstGeom prst="roundRect">
            <a:avLst/>
          </a:prstGeom>
          <a:solidFill>
            <a:schemeClr val="tx1"/>
          </a:solidFill>
          <a:ln w="190500">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6081" tIns="43042" rIns="86081" bIns="43042" numCol="1" spcCol="0" rtlCol="0" fromWordArt="0" anchor="ctr" anchorCtr="0" forceAA="0" compatLnSpc="1">
            <a:prstTxWarp prst="textNoShape">
              <a:avLst/>
            </a:prstTxWarp>
            <a:noAutofit/>
          </a:bodyPr>
          <a:lstStyle/>
          <a:p>
            <a:r>
              <a:rPr lang="en-US" sz="2600" b="1" dirty="0" smtClean="0"/>
              <a:t>References:</a:t>
            </a:r>
          </a:p>
          <a:p>
            <a:r>
              <a:rPr lang="en-US" sz="2600" b="1" dirty="0" smtClean="0"/>
              <a:t>[1]</a:t>
            </a:r>
            <a:r>
              <a:rPr lang="fr-FR" sz="2800" dirty="0" smtClean="0"/>
              <a:t> </a:t>
            </a:r>
            <a:r>
              <a:rPr lang="fr-FR" sz="2800" dirty="0" err="1" smtClean="0"/>
              <a:t>M.Hamilton</a:t>
            </a:r>
            <a:r>
              <a:rPr lang="fr-FR" sz="2800" dirty="0" smtClean="0"/>
              <a:t> et al 2014, </a:t>
            </a:r>
            <a:r>
              <a:rPr lang="fr-FR" sz="2800" dirty="0" err="1" smtClean="0"/>
              <a:t>Metab</a:t>
            </a:r>
            <a:r>
              <a:rPr lang="fr-FR" sz="2800" dirty="0" smtClean="0"/>
              <a:t> Eng., 22(100):3-9</a:t>
            </a:r>
            <a:endParaRPr lang="en-US" sz="2600" b="1" dirty="0" smtClean="0"/>
          </a:p>
          <a:p>
            <a:r>
              <a:rPr lang="en-US" sz="2600" b="1" dirty="0" smtClean="0"/>
              <a:t>[2]</a:t>
            </a:r>
            <a:r>
              <a:rPr lang="hr-HR" sz="2800" dirty="0"/>
              <a:t> Arao T., Yamada M</a:t>
            </a:r>
            <a:r>
              <a:rPr lang="hr-HR" sz="2800" dirty="0" smtClean="0"/>
              <a:t>. 1994, </a:t>
            </a:r>
            <a:r>
              <a:rPr lang="sv-SE" sz="2800" dirty="0" err="1" smtClean="0"/>
              <a:t>Phytochemistry</a:t>
            </a:r>
            <a:r>
              <a:rPr lang="sv-SE" sz="2800" dirty="0" smtClean="0"/>
              <a:t>, 35:1177-1181</a:t>
            </a:r>
            <a:endParaRPr lang="en-US" sz="2800" dirty="0" smtClean="0"/>
          </a:p>
          <a:p>
            <a:pPr algn="ctr"/>
            <a:endParaRPr lang="en-US" sz="2600" b="1" i="1" dirty="0"/>
          </a:p>
        </p:txBody>
      </p:sp>
      <p:grpSp>
        <p:nvGrpSpPr>
          <p:cNvPr id="168" name="Group 167"/>
          <p:cNvGrpSpPr/>
          <p:nvPr/>
        </p:nvGrpSpPr>
        <p:grpSpPr>
          <a:xfrm>
            <a:off x="729057" y="38136389"/>
            <a:ext cx="3515360" cy="2299970"/>
            <a:chOff x="0" y="0"/>
            <a:chExt cx="3515479" cy="2300511"/>
          </a:xfrm>
        </p:grpSpPr>
        <p:pic>
          <p:nvPicPr>
            <p:cNvPr id="169" name="sat.jpg"/>
            <p:cNvPicPr/>
            <p:nvPr/>
          </p:nvPicPr>
          <p:blipFill>
            <a:blip r:embed="rId17">
              <a:extLst/>
            </a:blip>
            <a:stretch>
              <a:fillRect/>
            </a:stretch>
          </p:blipFill>
          <p:spPr>
            <a:xfrm>
              <a:off x="0" y="0"/>
              <a:ext cx="3515360" cy="2280285"/>
            </a:xfrm>
            <a:prstGeom prst="rect">
              <a:avLst/>
            </a:prstGeom>
            <a:ln w="12700" cap="flat">
              <a:noFill/>
              <a:miter lim="400000"/>
            </a:ln>
            <a:effectLst/>
          </p:spPr>
        </p:pic>
        <p:sp>
          <p:nvSpPr>
            <p:cNvPr id="170" name="Shape 1073741826"/>
            <p:cNvSpPr/>
            <p:nvPr/>
          </p:nvSpPr>
          <p:spPr>
            <a:xfrm>
              <a:off x="0" y="1015365"/>
              <a:ext cx="3515479" cy="1285146"/>
            </a:xfrm>
            <a:prstGeom prst="rect">
              <a:avLst/>
            </a:prstGeom>
            <a:solidFill>
              <a:schemeClr val="accent1">
                <a:lumMod val="60000"/>
                <a:lumOff val="40000"/>
              </a:schemeClr>
            </a:solidFill>
            <a:ln w="12700" cap="flat">
              <a:noFill/>
              <a:miter lim="400000"/>
            </a:ln>
            <a:effectLst>
              <a:outerShdw blurRad="38100" dist="25400" dir="5400000" rotWithShape="0">
                <a:srgbClr val="000000">
                  <a:alpha val="50000"/>
                </a:srgbClr>
              </a:outerShdw>
            </a:effectLst>
          </p:spPr>
          <p:txBody>
            <a:bodyPr/>
            <a:lstStyle/>
            <a:p>
              <a:endParaRPr lang="en-US"/>
            </a:p>
          </p:txBody>
        </p:sp>
        <p:sp>
          <p:nvSpPr>
            <p:cNvPr id="171" name="Shape 1073741827"/>
            <p:cNvSpPr/>
            <p:nvPr/>
          </p:nvSpPr>
          <p:spPr>
            <a:xfrm>
              <a:off x="301625" y="1340485"/>
              <a:ext cx="2912110" cy="215900"/>
            </a:xfrm>
            <a:prstGeom prst="rect">
              <a:avLst/>
            </a:prstGeom>
            <a:noFill/>
            <a:ln w="12700" cap="flat">
              <a:noFill/>
              <a:miter lim="400000"/>
            </a:ln>
            <a:effectLst/>
          </p:spPr>
          <p:txBody>
            <a:bodyPr wrap="square" lIns="0" tIns="0" rIns="0" bIns="0" numCol="1" anchor="ctr">
              <a:spAutoFit/>
            </a:bodyPr>
            <a:lstStyle/>
            <a:p>
              <a:pPr algn="ctr">
                <a:spcAft>
                  <a:spcPts val="0"/>
                </a:spcAft>
                <a:tabLst>
                  <a:tab pos="584200" algn="l"/>
                  <a:tab pos="1168400" algn="l"/>
                  <a:tab pos="1752600" algn="l"/>
                  <a:tab pos="2336800" algn="l"/>
                </a:tabLst>
              </a:pPr>
              <a:r>
                <a:rPr lang="en-US" sz="1600">
                  <a:solidFill>
                    <a:srgbClr val="000000"/>
                  </a:solidFill>
                  <a:effectLst/>
                  <a:latin typeface="Helvetica Light"/>
                  <a:ea typeface="Arial Unicode MS"/>
                  <a:cs typeface="Arial Unicode MS"/>
                </a:rPr>
                <a:t>1    1    1    1    1    1    1</a:t>
              </a:r>
              <a:endParaRPr lang="en-GB" sz="3600">
                <a:solidFill>
                  <a:srgbClr val="000000"/>
                </a:solidFill>
                <a:effectLst/>
                <a:latin typeface="Helvetica Light"/>
                <a:ea typeface="Arial Unicode MS"/>
                <a:cs typeface="Arial Unicode MS"/>
              </a:endParaRPr>
            </a:p>
          </p:txBody>
        </p:sp>
      </p:grpSp>
      <p:grpSp>
        <p:nvGrpSpPr>
          <p:cNvPr id="172" name="Group 171"/>
          <p:cNvGrpSpPr/>
          <p:nvPr/>
        </p:nvGrpSpPr>
        <p:grpSpPr>
          <a:xfrm>
            <a:off x="10773104" y="38036694"/>
            <a:ext cx="3621405" cy="2499360"/>
            <a:chOff x="0" y="0"/>
            <a:chExt cx="3621853" cy="2499360"/>
          </a:xfrm>
        </p:grpSpPr>
        <p:pic>
          <p:nvPicPr>
            <p:cNvPr id="173" name="sat.jpg"/>
            <p:cNvPicPr/>
            <p:nvPr/>
          </p:nvPicPr>
          <p:blipFill>
            <a:blip r:embed="rId17">
              <a:extLst/>
            </a:blip>
            <a:stretch>
              <a:fillRect/>
            </a:stretch>
          </p:blipFill>
          <p:spPr>
            <a:xfrm>
              <a:off x="0" y="149860"/>
              <a:ext cx="3621405" cy="2349500"/>
            </a:xfrm>
            <a:prstGeom prst="rect">
              <a:avLst/>
            </a:prstGeom>
            <a:ln w="12700" cap="flat">
              <a:noFill/>
              <a:miter lim="400000"/>
            </a:ln>
            <a:effectLst/>
          </p:spPr>
        </p:pic>
        <p:sp>
          <p:nvSpPr>
            <p:cNvPr id="174" name="Shape 1073741830"/>
            <p:cNvSpPr/>
            <p:nvPr/>
          </p:nvSpPr>
          <p:spPr>
            <a:xfrm>
              <a:off x="0" y="0"/>
              <a:ext cx="3621853" cy="1197531"/>
            </a:xfrm>
            <a:prstGeom prst="rect">
              <a:avLst/>
            </a:prstGeom>
            <a:solidFill>
              <a:schemeClr val="accent1">
                <a:lumMod val="60000"/>
                <a:lumOff val="40000"/>
              </a:schemeClr>
            </a:solidFill>
            <a:ln w="12700" cap="flat">
              <a:noFill/>
              <a:miter lim="400000"/>
            </a:ln>
            <a:effectLst>
              <a:outerShdw blurRad="38100" dist="25400" dir="5400000" rotWithShape="0">
                <a:srgbClr val="000000">
                  <a:alpha val="50000"/>
                </a:srgbClr>
              </a:outerShdw>
            </a:effectLst>
          </p:spPr>
          <p:txBody>
            <a:bodyPr/>
            <a:lstStyle/>
            <a:p>
              <a:endParaRPr lang="en-US"/>
            </a:p>
          </p:txBody>
        </p:sp>
        <p:sp>
          <p:nvSpPr>
            <p:cNvPr id="175" name="Shape 1073741831"/>
            <p:cNvSpPr/>
            <p:nvPr/>
          </p:nvSpPr>
          <p:spPr>
            <a:xfrm>
              <a:off x="434975" y="314325"/>
              <a:ext cx="2924457" cy="368301"/>
            </a:xfrm>
            <a:prstGeom prst="rect">
              <a:avLst/>
            </a:prstGeom>
            <a:noFill/>
            <a:ln w="12700" cap="flat">
              <a:noFill/>
              <a:miter lim="400000"/>
            </a:ln>
            <a:effectLst/>
          </p:spPr>
          <p:txBody>
            <a:bodyPr wrap="square" lIns="0" tIns="0" rIns="0" bIns="0" numCol="1" anchor="ctr">
              <a:noAutofit/>
            </a:bodyPr>
            <a:lstStyle/>
            <a:p>
              <a:pPr algn="ctr">
                <a:spcAft>
                  <a:spcPts val="0"/>
                </a:spcAft>
                <a:tabLst>
                  <a:tab pos="584200" algn="l"/>
                  <a:tab pos="1168400" algn="l"/>
                  <a:tab pos="1752600" algn="l"/>
                  <a:tab pos="2336800" algn="l"/>
                  <a:tab pos="2921000" algn="l"/>
                </a:tabLst>
              </a:pPr>
              <a:r>
                <a:rPr lang="en-US" sz="1600">
                  <a:solidFill>
                    <a:srgbClr val="000000"/>
                  </a:solidFill>
                  <a:effectLst/>
                  <a:latin typeface="Helvetica Light"/>
                  <a:ea typeface="Arial Unicode MS"/>
                  <a:cs typeface="Arial Unicode MS"/>
                </a:rPr>
                <a:t>1    1    1    1    1    </a:t>
              </a:r>
              <a:r>
                <a:rPr lang="en-US" sz="1600">
                  <a:solidFill>
                    <a:srgbClr val="FF2D21"/>
                  </a:solidFill>
                  <a:effectLst/>
                  <a:latin typeface="Helvetica Light"/>
                  <a:ea typeface="Arial Unicode MS"/>
                  <a:cs typeface="Arial Unicode MS"/>
                </a:rPr>
                <a:t>0</a:t>
              </a:r>
              <a:r>
                <a:rPr lang="en-US" sz="1600">
                  <a:solidFill>
                    <a:srgbClr val="000000"/>
                  </a:solidFill>
                  <a:effectLst/>
                  <a:latin typeface="Helvetica Light"/>
                  <a:ea typeface="Arial Unicode MS"/>
                  <a:cs typeface="Arial Unicode MS"/>
                </a:rPr>
                <a:t>    1</a:t>
              </a:r>
              <a:endParaRPr lang="en-GB" sz="3600">
                <a:solidFill>
                  <a:srgbClr val="000000"/>
                </a:solidFill>
                <a:effectLst/>
                <a:latin typeface="Helvetica Light"/>
                <a:ea typeface="Arial Unicode MS"/>
                <a:cs typeface="Arial Unicode MS"/>
              </a:endParaRPr>
            </a:p>
          </p:txBody>
        </p:sp>
      </p:grpSp>
    </p:spTree>
    <p:extLst>
      <p:ext uri="{BB962C8B-B14F-4D97-AF65-F5344CB8AC3E}">
        <p14:creationId xmlns:p14="http://schemas.microsoft.com/office/powerpoint/2010/main" val="5479464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0">
          <a:solidFill>
            <a:srgbClr val="FF0000"/>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1048</TotalTime>
  <Words>1172</Words>
  <Application>Microsoft Macintosh PowerPoint</Application>
  <PresentationFormat>Custom</PresentationFormat>
  <Paragraphs>54</Paragraphs>
  <Slides>1</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vt:i4>
      </vt:variant>
    </vt:vector>
  </HeadingPairs>
  <TitlesOfParts>
    <vt:vector size="3" baseType="lpstr">
      <vt:lpstr>Office Theme</vt:lpstr>
      <vt:lpstr>\\localhost\Users\radmaneshfar\Library\Mobile Documents\com~apple~CloudDocs\Presentation:Poster:Report\Poster\Macintosh HD:Users:radmaneshfar:Downloads:Algal Oils by Design progress report April 14, 2015-2.docx!OLE_LINK1</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Elahe Radmaneshfar</dc:creator>
  <cp:lastModifiedBy>Elahe</cp:lastModifiedBy>
  <cp:revision>90</cp:revision>
  <cp:lastPrinted>2015-06-05T08:24:36Z</cp:lastPrinted>
  <dcterms:created xsi:type="dcterms:W3CDTF">2012-09-13T13:05:47Z</dcterms:created>
  <dcterms:modified xsi:type="dcterms:W3CDTF">2015-06-05T10:48:44Z</dcterms:modified>
</cp:coreProperties>
</file>